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10" r:id="rId5"/>
    <p:sldMasterId id="2147483728" r:id="rId6"/>
    <p:sldMasterId id="2147483752" r:id="rId7"/>
  </p:sldMasterIdLst>
  <p:notesMasterIdLst>
    <p:notesMasterId r:id="rId32"/>
  </p:notesMasterIdLst>
  <p:handoutMasterIdLst>
    <p:handoutMasterId r:id="rId33"/>
  </p:handoutMasterIdLst>
  <p:sldIdLst>
    <p:sldId id="256" r:id="rId8"/>
    <p:sldId id="283" r:id="rId9"/>
    <p:sldId id="257" r:id="rId10"/>
    <p:sldId id="271" r:id="rId11"/>
    <p:sldId id="279" r:id="rId12"/>
    <p:sldId id="284" r:id="rId13"/>
    <p:sldId id="285" r:id="rId14"/>
    <p:sldId id="273" r:id="rId15"/>
    <p:sldId id="286" r:id="rId16"/>
    <p:sldId id="287" r:id="rId17"/>
    <p:sldId id="274" r:id="rId18"/>
    <p:sldId id="276" r:id="rId19"/>
    <p:sldId id="282" r:id="rId20"/>
    <p:sldId id="272" r:id="rId21"/>
    <p:sldId id="277" r:id="rId22"/>
    <p:sldId id="270" r:id="rId23"/>
    <p:sldId id="259" r:id="rId24"/>
    <p:sldId id="261" r:id="rId25"/>
    <p:sldId id="262" r:id="rId26"/>
    <p:sldId id="290" r:id="rId27"/>
    <p:sldId id="263" r:id="rId28"/>
    <p:sldId id="281" r:id="rId29"/>
    <p:sldId id="288" r:id="rId30"/>
    <p:sldId id="289" r:id="rId31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7022"/>
    <a:srgbClr val="D27122"/>
    <a:srgbClr val="CE5F20"/>
    <a:srgbClr val="822C1F"/>
    <a:srgbClr val="DF9423"/>
    <a:srgbClr val="BA5E23"/>
    <a:srgbClr val="D47228"/>
    <a:srgbClr val="C45927"/>
    <a:srgbClr val="707276"/>
    <a:srgbClr val="D5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-552" y="-102"/>
      </p:cViewPr>
      <p:guideLst>
        <p:guide orient="horz" pos="866"/>
        <p:guide orient="horz" pos="3889"/>
        <p:guide orient="horz" pos="2381"/>
        <p:guide orient="horz" pos="1622"/>
        <p:guide orient="horz" pos="3138"/>
        <p:guide pos="2880"/>
        <p:guide pos="287"/>
        <p:guide pos="5473"/>
        <p:guide pos="1586"/>
        <p:guide pos="417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0F0A31A-19FD-E948-84FE-618494EECCDF}" type="datetimeFigureOut">
              <a:rPr lang="en-US" smtClean="0"/>
              <a:pPr/>
              <a:t>2/13/2015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07CE1B3-C980-6846-8849-6B0FF407A7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663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jpg>
</file>

<file path=ppt/media/image15.jpg>
</file>

<file path=ppt/media/image16.png>
</file>

<file path=ppt/media/image17.png>
</file>

<file path=ppt/media/image18.PNG>
</file>

<file path=ppt/media/image19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44DB9A1-F6A1-9D40-82E7-3633A601FD23}" type="datetimeFigureOut">
              <a:rPr lang="en-US" smtClean="0"/>
              <a:pPr/>
              <a:t>2/13/2015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4F5324A-0D9B-9A43-AE72-6DBF244396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88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wrap="none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2968F0E1-7F3B-9143-ABF4-576BF984EE9D}" type="datetime4">
              <a:rPr lang="en-US" smtClean="0"/>
              <a:pPr/>
              <a:t>February 13,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/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EC9E1B29-BB0A-6F4C-B722-8E1615AD5B9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7C9FC54F-BADF-E049-AC96-4BCC3331ED95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70727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769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9570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50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74082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1300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945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>
              <a:defRPr sz="2000">
                <a:solidFill>
                  <a:srgbClr val="242424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242424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242424"/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rgbClr val="242424"/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rgbClr val="24242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91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10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986A3075-B438-A046-B8ED-DAC2C54F11BB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 userDrawn="1">
            <p:ph type="ftr" sz="quarter" idx="12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4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5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37656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4637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344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prstGeom prst="rect">
            <a:avLst/>
          </a:prstGeo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/>
          <a:lstStyle>
            <a:lvl1pPr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</p:spTree>
    <p:extLst>
      <p:ext uri="{BB962C8B-B14F-4D97-AF65-F5344CB8AC3E}">
        <p14:creationId xmlns:p14="http://schemas.microsoft.com/office/powerpoint/2010/main" val="316991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43566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85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2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9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32877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4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9625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473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3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 userDrawn="1"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F94078E1-36D5-174D-8FFC-59889EFD308B}" type="datetime4">
              <a:rPr lang="en-US" smtClean="0"/>
              <a:pPr/>
              <a:t>February 13,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idx="13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14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90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944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0552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</p:spPr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4007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0" y="2514600"/>
            <a:ext cx="9144000" cy="1828800"/>
          </a:xfrm>
          <a:prstGeom prst="rect">
            <a:avLst/>
          </a:prstGeom>
          <a:noFill/>
          <a:ln w="25400">
            <a:noFill/>
          </a:ln>
          <a:effectLst/>
        </p:spPr>
        <p:txBody>
          <a:bodyPr lIns="274320" tIns="274320" rIns="274320" bIns="274320" anchor="ctr">
            <a:noAutofit/>
          </a:bodyPr>
          <a:lstStyle>
            <a:lvl1pPr algn="l">
              <a:defRPr sz="4400" b="1"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320" y="4800600"/>
            <a:ext cx="8595360" cy="4572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cap="all" baseline="0">
                <a:solidFill>
                  <a:srgbClr val="70727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Presenter </a:t>
            </a:r>
            <a:r>
              <a:rPr lang="en-US" dirty="0" err="1" smtClean="0"/>
              <a:t>Name(S</a:t>
            </a:r>
            <a:r>
              <a:rPr lang="en-US" dirty="0" smtClean="0"/>
              <a:t>)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74320" y="5257800"/>
            <a:ext cx="8595360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presenter organization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74320" y="5540477"/>
            <a:ext cx="8595360" cy="2743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Click to add presentation event or location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320" y="6400800"/>
            <a:ext cx="825500" cy="228600"/>
          </a:xfrm>
          <a:prstGeom prst="rect">
            <a:avLst/>
          </a:prstGeom>
        </p:spPr>
      </p:pic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178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0727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64254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/>
          <p:cNvSpPr>
            <a:spLocks noGrp="1"/>
          </p:cNvSpPr>
          <p:nvPr>
            <p:ph sz="half" idx="1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3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86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238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Picture Placeholder 2"/>
          <p:cNvSpPr>
            <a:spLocks noGrp="1"/>
          </p:cNvSpPr>
          <p:nvPr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4137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CC702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76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sz="half"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 userDrawn="1"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CBFBE8CF-7B3F-084A-A68D-3CB51534AE1D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 userDrawn="1">
            <p:ph type="pic" idx="1"/>
          </p:nvPr>
        </p:nvSpPr>
        <p:spPr>
          <a:xfrm>
            <a:off x="274320" y="1600200"/>
            <a:ext cx="8595360" cy="3657600"/>
          </a:xfrm>
        </p:spPr>
        <p:txBody>
          <a:bodyPr lIns="0" tIns="0" rIns="0" bIns="0" anchor="ctr">
            <a:spAutoFit/>
          </a:bodyPr>
          <a:lstStyle>
            <a:lvl1pPr marL="0" indent="0" algn="ctr">
              <a:buNone/>
              <a:defRPr sz="1800" i="1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half" idx="2"/>
          </p:nvPr>
        </p:nvSpPr>
        <p:spPr>
          <a:xfrm>
            <a:off x="274320" y="5486400"/>
            <a:ext cx="8595360" cy="685800"/>
          </a:xfrm>
        </p:spPr>
        <p:txBody>
          <a:bodyPr lIns="0" tIns="0" rIns="0" bIns="0">
            <a:spAutoFit/>
          </a:bodyPr>
          <a:lstStyle>
            <a:lvl1pPr marL="0" indent="0">
              <a:buNone/>
              <a:defRPr sz="140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 userDrawn="1">
            <p:ph type="dt" sz="half" idx="10"/>
          </p:nvPr>
        </p:nvSpPr>
        <p:spPr>
          <a:xfrm>
            <a:off x="6858000" y="6356350"/>
            <a:ext cx="1600200" cy="365125"/>
          </a:xfrm>
        </p:spPr>
        <p:txBody>
          <a:bodyPr lIns="0" tIns="0" rIns="0" bIns="0"/>
          <a:lstStyle>
            <a:lvl1pPr algn="r">
              <a:defRPr sz="900">
                <a:latin typeface="Arial"/>
                <a:cs typeface="Arial"/>
              </a:defRPr>
            </a:lvl1pPr>
          </a:lstStyle>
          <a:p>
            <a:fld id="{D3C40767-C724-B144-B5E2-42217A78B772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225296"/>
            <a:ext cx="9144000" cy="56327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fld id="{BD363373-6C73-B64D-B353-B00504264C4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707276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D8E5F392-D2AB-2D47-80D1-E840E5811C5F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27432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E3E99183-6CD6-4C48-9A9D-51FCA5064174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754880" y="1600200"/>
            <a:ext cx="4114800" cy="45720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Color Background + 2-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00200"/>
            <a:ext cx="4114800" cy="640080"/>
          </a:xfrm>
        </p:spPr>
        <p:txBody>
          <a:bodyPr lIns="0" tIns="0" rIns="0" bIns="0" anchor="t">
            <a:sp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FF90D8D6-7E2C-CF4E-8689-7F635B16462F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>
            <a:lvl1pPr>
              <a:defRPr sz="9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27432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4754880" y="2286000"/>
            <a:ext cx="4114800" cy="3886200"/>
          </a:xfrm>
        </p:spPr>
        <p:txBody>
          <a:bodyPr lIns="0" tIns="0" rIns="0" bIns="0">
            <a:spAutoFit/>
          </a:bodyPr>
          <a:lstStyle>
            <a:lvl1pPr marL="342900" indent="-342900">
              <a:buSzPct val="100000"/>
              <a:buFontTx/>
              <a:buBlip>
                <a:blip r:embed="rId2"/>
              </a:buBlip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3"/>
              </a:buBlip>
              <a:defRPr sz="1800">
                <a:solidFill>
                  <a:srgbClr val="FFFFFF"/>
                </a:solidFill>
                <a:latin typeface="Arial"/>
                <a:cs typeface="Arial"/>
              </a:defRPr>
            </a:lvl2pPr>
            <a:lvl3pPr marL="1143000" indent="-228600">
              <a:buSzPct val="100000"/>
              <a:buFontTx/>
              <a:buBlip>
                <a:blip r:embed="rId4"/>
              </a:buBlip>
              <a:defRPr sz="1600">
                <a:solidFill>
                  <a:srgbClr val="FFFFFF"/>
                </a:solidFill>
                <a:latin typeface="Arial"/>
                <a:cs typeface="Arial"/>
              </a:defRPr>
            </a:lvl3pPr>
            <a:lvl4pPr marL="1600200" indent="-228600">
              <a:buSzPct val="100000"/>
              <a:buFontTx/>
              <a:buBlip>
                <a:blip r:embed="rId5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defRPr sz="900" b="1">
                <a:solidFill>
                  <a:srgbClr val="FFFFFF"/>
                </a:solidFill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</p:spPr>
        <p:txBody>
          <a:bodyPr lIns="0" tIns="0" rIns="0" bIns="0" anchor="b" anchorCtr="0">
            <a:noAutofit/>
          </a:bodyPr>
          <a:lstStyle>
            <a:lvl1pPr algn="l">
              <a:defRPr sz="26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2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3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5.jp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slideLayout" Target="../slideLayouts/slideLayout36.xml"/><Relationship Id="rId7" Type="http://schemas.openxmlformats.org/officeDocument/2006/relationships/theme" Target="../theme/theme4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38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pper_PowerPoint_Background_08-19-2011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8847B0AD-4045-D246-BDAD-F671F36BE5C4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18623" y="219456"/>
            <a:ext cx="1600200" cy="812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7" r:id="rId5"/>
    <p:sldLayoutId id="2147483654" r:id="rId6"/>
    <p:sldLayoutId id="2147483663" r:id="rId7"/>
    <p:sldLayoutId id="2147483664" r:id="rId8"/>
    <p:sldLayoutId id="2147483665" r:id="rId9"/>
    <p:sldLayoutId id="2147483661" r:id="rId10"/>
    <p:sldLayoutId id="2147483662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FFFFFF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Tx/>
        <a:buBlip>
          <a:blip r:embed="rId16"/>
        </a:buBlip>
        <a:defRPr sz="1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latinum_PowerPoint_Background_08-19-201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24344" y="219456"/>
            <a:ext cx="1600200" cy="81280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04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4" r:id="rId3"/>
    <p:sldLayoutId id="2147483715" r:id="rId4"/>
    <p:sldLayoutId id="2147483716" r:id="rId5"/>
    <p:sldLayoutId id="2147483717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CC702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chemeClr val="accent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6"/>
        </a:buBlip>
        <a:defRPr sz="1800" kern="1200">
          <a:solidFill>
            <a:schemeClr val="accent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chemeClr val="accent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chemeClr val="accent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ilver_PowerPoint_Background_08-19-2011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18623" y="219456"/>
            <a:ext cx="1600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15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40" r:id="rId3"/>
    <p:sldLayoutId id="2147483741" r:id="rId4"/>
    <p:sldLayoutId id="2147483742" r:id="rId5"/>
    <p:sldLayoutId id="2147483743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2000" kern="1200">
          <a:solidFill>
            <a:srgbClr val="24242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6"/>
        </a:buBlip>
        <a:defRPr sz="1800" kern="1200">
          <a:solidFill>
            <a:srgbClr val="24242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7"/>
        </a:buBlip>
        <a:defRPr sz="1600" kern="1200">
          <a:solidFill>
            <a:srgbClr val="24242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8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5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3200" y="6356350"/>
            <a:ext cx="3657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274320" y="201168"/>
            <a:ext cx="6629400" cy="86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0" y="6356350"/>
            <a:ext cx="1600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1664" y="6356350"/>
            <a:ext cx="301752" cy="365125"/>
          </a:xfrm>
          <a:prstGeom prst="rect">
            <a:avLst/>
          </a:prstGeom>
        </p:spPr>
        <p:txBody>
          <a:bodyPr lIns="0" tIns="0" bIns="0" anchor="ctr" anchorCtr="0"/>
          <a:lstStyle>
            <a:lvl1pPr algn="l">
              <a:defRPr sz="900" b="1">
                <a:solidFill>
                  <a:srgbClr val="707276"/>
                </a:solidFill>
                <a:latin typeface="Arial"/>
                <a:cs typeface="Arial"/>
              </a:defRPr>
            </a:lvl1pPr>
          </a:lstStyle>
          <a:p>
            <a:fld id="{03722D57-58D6-9447-A6D5-A97F6C35A8F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8602255" y="6454975"/>
            <a:ext cx="0" cy="182880"/>
          </a:xfrm>
          <a:prstGeom prst="line">
            <a:avLst/>
          </a:prstGeom>
          <a:ln w="12700">
            <a:solidFill>
              <a:srgbClr val="70727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274320" y="1600200"/>
            <a:ext cx="8595360" cy="4572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324344" y="219456"/>
            <a:ext cx="16002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6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600" b="1" kern="1200">
          <a:solidFill>
            <a:srgbClr val="CC702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9"/>
        </a:buBlip>
        <a:defRPr sz="2000" kern="1200">
          <a:solidFill>
            <a:srgbClr val="24242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10"/>
        </a:buBlip>
        <a:defRPr sz="1800" kern="1200">
          <a:solidFill>
            <a:srgbClr val="24242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1"/>
        </a:buBlip>
        <a:defRPr sz="1600" kern="1200">
          <a:solidFill>
            <a:srgbClr val="24242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12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9"/>
        </a:buBlip>
        <a:defRPr sz="1400" kern="1200">
          <a:solidFill>
            <a:srgbClr val="242424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endParaRPr lang="en-US" dirty="0"/>
          </a:p>
        </p:txBody>
      </p:sp>
      <p:sp>
        <p:nvSpPr>
          <p:cNvPr id="33" name="Date Placeholder 3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F153D-80E4-B848-8B17-696470196FD9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34" name="Slide Number Placeholder 3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236535" y="6021060"/>
            <a:ext cx="8595360" cy="274320"/>
          </a:xfrm>
        </p:spPr>
        <p:txBody>
          <a:bodyPr/>
          <a:lstStyle/>
          <a:p>
            <a:r>
              <a:rPr lang="en-US" dirty="0" smtClean="0"/>
              <a:t>Presenter: Jian Ma, Post Bachelor Research Associate, PNNL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266762" y="3757019"/>
            <a:ext cx="8595360" cy="27432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Software tools for identifying chemicals from IMS result file.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Isotopic feature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17" y="2079013"/>
            <a:ext cx="4458323" cy="366763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A3075-B438-A046-B8ED-DAC2C54F11BB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5539665" y="2254866"/>
            <a:ext cx="3240349" cy="2219480"/>
          </a:xfrm>
        </p:spPr>
        <p:txBody>
          <a:bodyPr/>
          <a:lstStyle/>
          <a:p>
            <a:pPr algn="l"/>
            <a:r>
              <a:rPr lang="en-US" sz="1800" dirty="0" smtClean="0"/>
              <a:t>Calculate the Euclidean distance between the isotopic features found and the theoretical feature gives more reliable feature score to reject false detections.</a:t>
            </a:r>
          </a:p>
          <a:p>
            <a:pPr algn="l"/>
            <a:endParaRPr lang="en-US" sz="1800" dirty="0"/>
          </a:p>
          <a:p>
            <a:pPr algn="l"/>
            <a:r>
              <a:rPr lang="en-US" sz="1800" dirty="0" smtClean="0"/>
              <a:t>Disadvantage compared to only using the mass information: </a:t>
            </a:r>
          </a:p>
          <a:p>
            <a:pPr marL="342900" indent="-342900" algn="l">
              <a:buAutoNum type="arabicPeriod"/>
            </a:pPr>
            <a:r>
              <a:rPr lang="en-US" sz="1800" dirty="0"/>
              <a:t>S</a:t>
            </a:r>
            <a:r>
              <a:rPr lang="en-US" sz="1800" dirty="0" smtClean="0"/>
              <a:t>lightly slower.</a:t>
            </a:r>
          </a:p>
          <a:p>
            <a:pPr marL="342900" indent="-342900" algn="l">
              <a:buAutoNum type="arabicPeriod"/>
            </a:pPr>
            <a:r>
              <a:rPr lang="en-US" sz="1800" dirty="0" smtClean="0"/>
              <a:t>Target has to be empirical formula.</a:t>
            </a:r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54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63373-6C73-B64D-B353-B00504264C4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 smtClean="0"/>
              <a:t>: How to read result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90" y="2621327"/>
            <a:ext cx="6175192" cy="12499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4106" y="1995055"/>
            <a:ext cx="8070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Result folder are written to where you specified them in the –o option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66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63373-6C73-B64D-B353-B00504264C4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ImsMetabolitesFinder</a:t>
            </a:r>
            <a:r>
              <a:rPr lang="en-US" dirty="0"/>
              <a:t>: How to read result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5635" y="1233246"/>
            <a:ext cx="552418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Dataset: EXP-BPS_pos2_13Sep14_Columbia_DI</a:t>
            </a:r>
          </a:p>
          <a:p>
            <a:r>
              <a:rPr lang="en-US" sz="1200" dirty="0"/>
              <a:t>Ionization method: </a:t>
            </a:r>
            <a:r>
              <a:rPr lang="en-US" sz="1200" dirty="0" err="1"/>
              <a:t>ProtonPlus</a:t>
            </a:r>
            <a:endParaRPr lang="en-US" sz="1200" dirty="0"/>
          </a:p>
          <a:p>
            <a:r>
              <a:rPr lang="en-US" sz="1200" dirty="0"/>
              <a:t>Targeting </a:t>
            </a:r>
            <a:r>
              <a:rPr lang="en-US" sz="1200" dirty="0" err="1"/>
              <a:t>Mz</a:t>
            </a:r>
            <a:r>
              <a:rPr lang="en-US" sz="1200" dirty="0"/>
              <a:t>: 251.03725606</a:t>
            </a:r>
          </a:p>
          <a:p>
            <a:endParaRPr lang="en-US" sz="1200" dirty="0"/>
          </a:p>
          <a:p>
            <a:r>
              <a:rPr lang="en-US" sz="1200" dirty="0"/>
              <a:t>Target presence </a:t>
            </a:r>
            <a:r>
              <a:rPr lang="en-US" sz="1200" dirty="0" err="1"/>
              <a:t>found:Variance</a:t>
            </a:r>
            <a:r>
              <a:rPr lang="en-US" sz="1200" dirty="0"/>
              <a:t>: 0.00.</a:t>
            </a:r>
          </a:p>
          <a:p>
            <a:r>
              <a:rPr lang="en-US" sz="1200" dirty="0"/>
              <a:t>Mean Voltage 1859.21 V</a:t>
            </a:r>
          </a:p>
          <a:p>
            <a:r>
              <a:rPr lang="en-US" sz="1200" dirty="0"/>
              <a:t>score: 2410990.75</a:t>
            </a:r>
          </a:p>
          <a:p>
            <a:r>
              <a:rPr lang="en-US" sz="1200" dirty="0" err="1"/>
              <a:t>mobilityScan</a:t>
            </a:r>
            <a:r>
              <a:rPr lang="en-US" sz="1200" dirty="0"/>
              <a:t>: 125</a:t>
            </a:r>
          </a:p>
          <a:p>
            <a:r>
              <a:rPr lang="en-US" sz="1200" dirty="0" err="1"/>
              <a:t>ImsTime</a:t>
            </a:r>
            <a:r>
              <a:rPr lang="en-US" sz="1200" dirty="0"/>
              <a:t>: 20.38 </a:t>
            </a:r>
            <a:r>
              <a:rPr lang="en-US" sz="1200" dirty="0" err="1"/>
              <a:t>ms</a:t>
            </a:r>
            <a:endParaRPr lang="en-US" sz="1200" dirty="0"/>
          </a:p>
          <a:p>
            <a:r>
              <a:rPr lang="en-US" sz="1200" dirty="0"/>
              <a:t>Cook's distance: 0.58</a:t>
            </a:r>
          </a:p>
          <a:p>
            <a:r>
              <a:rPr lang="en-US" sz="1200" dirty="0"/>
              <a:t>Confidence: 1.00</a:t>
            </a:r>
          </a:p>
          <a:p>
            <a:endParaRPr lang="en-US" sz="1200" dirty="0"/>
          </a:p>
          <a:p>
            <a:r>
              <a:rPr lang="en-US" sz="1200" dirty="0"/>
              <a:t>Target presence </a:t>
            </a:r>
            <a:r>
              <a:rPr lang="en-US" sz="1200" dirty="0" err="1"/>
              <a:t>found:Variance</a:t>
            </a:r>
            <a:r>
              <a:rPr lang="en-US" sz="1200" dirty="0"/>
              <a:t>: 0.00.</a:t>
            </a:r>
          </a:p>
          <a:p>
            <a:r>
              <a:rPr lang="en-US" sz="1200" dirty="0"/>
              <a:t>Mean Voltage 1795.03 V</a:t>
            </a:r>
          </a:p>
          <a:p>
            <a:r>
              <a:rPr lang="en-US" sz="1200" dirty="0"/>
              <a:t>score: 3306615.25</a:t>
            </a:r>
          </a:p>
          <a:p>
            <a:r>
              <a:rPr lang="en-US" sz="1200" dirty="0" err="1"/>
              <a:t>mobilityScan</a:t>
            </a:r>
            <a:r>
              <a:rPr lang="en-US" sz="1200" dirty="0"/>
              <a:t>: 128</a:t>
            </a:r>
          </a:p>
          <a:p>
            <a:r>
              <a:rPr lang="en-US" sz="1200" dirty="0" err="1"/>
              <a:t>ImsTime</a:t>
            </a:r>
            <a:r>
              <a:rPr lang="en-US" sz="1200" dirty="0"/>
              <a:t>: 20.86 </a:t>
            </a:r>
            <a:r>
              <a:rPr lang="en-US" sz="1200" dirty="0" err="1"/>
              <a:t>ms</a:t>
            </a:r>
            <a:endParaRPr lang="en-US" sz="1200" dirty="0"/>
          </a:p>
          <a:p>
            <a:r>
              <a:rPr lang="en-US" sz="1200" dirty="0"/>
              <a:t>Cook's distance: 0.65</a:t>
            </a:r>
          </a:p>
          <a:p>
            <a:r>
              <a:rPr lang="en-US" sz="1200" dirty="0"/>
              <a:t>Confidence: 1.00</a:t>
            </a:r>
          </a:p>
          <a:p>
            <a:endParaRPr lang="en-US" sz="1200" dirty="0"/>
          </a:p>
          <a:p>
            <a:r>
              <a:rPr lang="en-US" sz="1200" dirty="0"/>
              <a:t>Target presence </a:t>
            </a:r>
            <a:r>
              <a:rPr lang="en-US" sz="1200" dirty="0" err="1"/>
              <a:t>found:Variance</a:t>
            </a:r>
            <a:r>
              <a:rPr lang="en-US" sz="1200" dirty="0"/>
              <a:t>: 0.00.</a:t>
            </a:r>
          </a:p>
          <a:p>
            <a:r>
              <a:rPr lang="en-US" sz="1200" dirty="0"/>
              <a:t>Mean Voltage 1730.97 V</a:t>
            </a:r>
          </a:p>
          <a:p>
            <a:r>
              <a:rPr lang="en-US" sz="1200" dirty="0"/>
              <a:t>score: 3627124.00</a:t>
            </a:r>
          </a:p>
          <a:p>
            <a:r>
              <a:rPr lang="en-US" sz="1200" dirty="0" err="1"/>
              <a:t>mobilityScan</a:t>
            </a:r>
            <a:r>
              <a:rPr lang="en-US" sz="1200" dirty="0"/>
              <a:t>: 132</a:t>
            </a:r>
          </a:p>
          <a:p>
            <a:r>
              <a:rPr lang="en-US" sz="1200" dirty="0" err="1"/>
              <a:t>ImsTime</a:t>
            </a:r>
            <a:r>
              <a:rPr lang="en-US" sz="1200" dirty="0"/>
              <a:t>: 21.52 </a:t>
            </a:r>
            <a:r>
              <a:rPr lang="en-US" sz="1200" dirty="0" err="1"/>
              <a:t>ms</a:t>
            </a:r>
            <a:endParaRPr lang="en-US" sz="1200" dirty="0"/>
          </a:p>
          <a:p>
            <a:r>
              <a:rPr lang="en-US" sz="1200" dirty="0"/>
              <a:t>Cook's distance: 0.03</a:t>
            </a:r>
          </a:p>
          <a:p>
            <a:r>
              <a:rPr lang="en-US" sz="1200" dirty="0"/>
              <a:t>Confidence: 1.00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816297" y="1435835"/>
            <a:ext cx="300013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Target presence </a:t>
            </a:r>
            <a:r>
              <a:rPr lang="en-US" sz="1200" dirty="0" err="1"/>
              <a:t>found:Variance</a:t>
            </a:r>
            <a:r>
              <a:rPr lang="en-US" sz="1200" dirty="0"/>
              <a:t>: 0.00.</a:t>
            </a:r>
          </a:p>
          <a:p>
            <a:r>
              <a:rPr lang="en-US" sz="1200" dirty="0"/>
              <a:t>Mean Voltage 1666.84 V</a:t>
            </a:r>
          </a:p>
          <a:p>
            <a:r>
              <a:rPr lang="en-US" sz="1200" dirty="0"/>
              <a:t>score: 4280252.00</a:t>
            </a:r>
          </a:p>
          <a:p>
            <a:r>
              <a:rPr lang="en-US" sz="1200" dirty="0" err="1"/>
              <a:t>mobilityScan</a:t>
            </a:r>
            <a:r>
              <a:rPr lang="en-US" sz="1200" dirty="0"/>
              <a:t>: 136</a:t>
            </a:r>
          </a:p>
          <a:p>
            <a:r>
              <a:rPr lang="en-US" sz="1200" dirty="0" err="1"/>
              <a:t>ImsTime</a:t>
            </a:r>
            <a:r>
              <a:rPr lang="en-US" sz="1200" dirty="0"/>
              <a:t>: 22.17 </a:t>
            </a:r>
            <a:r>
              <a:rPr lang="en-US" sz="1200" dirty="0" err="1"/>
              <a:t>ms</a:t>
            </a:r>
            <a:endParaRPr lang="en-US" sz="1200" dirty="0"/>
          </a:p>
          <a:p>
            <a:r>
              <a:rPr lang="en-US" sz="1200" dirty="0"/>
              <a:t>Cook's distance: 0.19</a:t>
            </a:r>
          </a:p>
          <a:p>
            <a:r>
              <a:rPr lang="en-US" sz="1200" dirty="0"/>
              <a:t>Confidence: 1.00</a:t>
            </a:r>
          </a:p>
          <a:p>
            <a:endParaRPr lang="en-US" sz="1200" dirty="0"/>
          </a:p>
          <a:p>
            <a:r>
              <a:rPr lang="en-US" sz="1200" dirty="0"/>
              <a:t>Target presence </a:t>
            </a:r>
            <a:r>
              <a:rPr lang="en-US" sz="1200" dirty="0" err="1"/>
              <a:t>found:Variance</a:t>
            </a:r>
            <a:r>
              <a:rPr lang="en-US" sz="1200" dirty="0"/>
              <a:t>: 0.00.</a:t>
            </a:r>
          </a:p>
          <a:p>
            <a:r>
              <a:rPr lang="en-US" sz="1200" dirty="0"/>
              <a:t>Mean Voltage 1602.73 V</a:t>
            </a:r>
          </a:p>
          <a:p>
            <a:r>
              <a:rPr lang="en-US" sz="1200" dirty="0"/>
              <a:t>score: 3881966.50</a:t>
            </a:r>
          </a:p>
          <a:p>
            <a:r>
              <a:rPr lang="en-US" sz="1200" dirty="0" err="1"/>
              <a:t>mobilityScan</a:t>
            </a:r>
            <a:r>
              <a:rPr lang="en-US" sz="1200" dirty="0"/>
              <a:t>: 140</a:t>
            </a:r>
          </a:p>
          <a:p>
            <a:r>
              <a:rPr lang="en-US" sz="1200" dirty="0" err="1"/>
              <a:t>ImsTime</a:t>
            </a:r>
            <a:r>
              <a:rPr lang="en-US" sz="1200" dirty="0"/>
              <a:t>: 22.82 </a:t>
            </a:r>
            <a:r>
              <a:rPr lang="en-US" sz="1200" dirty="0" err="1"/>
              <a:t>ms</a:t>
            </a:r>
            <a:endParaRPr lang="en-US" sz="1200" dirty="0"/>
          </a:p>
          <a:p>
            <a:r>
              <a:rPr lang="en-US" sz="1200" dirty="0"/>
              <a:t>Cook's distance: 0.56</a:t>
            </a:r>
          </a:p>
          <a:p>
            <a:r>
              <a:rPr lang="en-US" sz="1200" dirty="0"/>
              <a:t>Confidence: 1.00</a:t>
            </a:r>
          </a:p>
          <a:p>
            <a:endParaRPr lang="en-US" sz="1200" dirty="0"/>
          </a:p>
          <a:p>
            <a:r>
              <a:rPr lang="en-US" sz="1200" dirty="0"/>
              <a:t>Mobility: 1.62 cm^2/(s*V)</a:t>
            </a:r>
          </a:p>
          <a:p>
            <a:r>
              <a:rPr lang="en-US" sz="1200" dirty="0"/>
              <a:t>Cross Sectional Area: 0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39151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63373-6C73-B64D-B353-B00504264C4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features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34" y="1577952"/>
            <a:ext cx="7440706" cy="30096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96165" y="4676766"/>
            <a:ext cx="40304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presence </a:t>
            </a:r>
            <a:r>
              <a:rPr lang="en-US" dirty="0" err="1"/>
              <a:t>found:Variance</a:t>
            </a:r>
            <a:r>
              <a:rPr lang="en-US" dirty="0"/>
              <a:t>: 0.00.</a:t>
            </a:r>
          </a:p>
          <a:p>
            <a:r>
              <a:rPr lang="en-US" dirty="0"/>
              <a:t>Mean Voltage 1602.73 V</a:t>
            </a:r>
          </a:p>
          <a:p>
            <a:r>
              <a:rPr lang="en-US" dirty="0"/>
              <a:t>score: 3881966.50</a:t>
            </a:r>
          </a:p>
          <a:p>
            <a:r>
              <a:rPr lang="en-US" dirty="0" err="1"/>
              <a:t>mobilityScan</a:t>
            </a:r>
            <a:r>
              <a:rPr lang="en-US" dirty="0"/>
              <a:t>: 140</a:t>
            </a:r>
          </a:p>
          <a:p>
            <a:r>
              <a:rPr lang="en-US" dirty="0" err="1"/>
              <a:t>ImsTime</a:t>
            </a:r>
            <a:r>
              <a:rPr lang="en-US" dirty="0"/>
              <a:t>: 22.82 </a:t>
            </a:r>
            <a:r>
              <a:rPr lang="en-US" dirty="0" err="1"/>
              <a:t>ms</a:t>
            </a:r>
            <a:endParaRPr lang="en-US" dirty="0"/>
          </a:p>
          <a:p>
            <a:r>
              <a:rPr lang="en-US" dirty="0"/>
              <a:t>Cook's distance: 0.56</a:t>
            </a:r>
          </a:p>
          <a:p>
            <a:r>
              <a:rPr lang="en-US" dirty="0"/>
              <a:t>Confidence: 1.00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469" y="4953764"/>
            <a:ext cx="3384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Dataset: EXP-BPS_pos2_13Sep14_Columbia_DI</a:t>
            </a:r>
          </a:p>
          <a:p>
            <a:r>
              <a:rPr lang="en-US" dirty="0"/>
              <a:t>Ionization method: </a:t>
            </a:r>
            <a:r>
              <a:rPr lang="en-US" dirty="0" err="1"/>
              <a:t>ProtonPlus</a:t>
            </a:r>
            <a:endParaRPr lang="en-US" dirty="0"/>
          </a:p>
          <a:p>
            <a:r>
              <a:rPr lang="en-US" dirty="0"/>
              <a:t>Targeting </a:t>
            </a:r>
            <a:r>
              <a:rPr lang="en-US" dirty="0" err="1"/>
              <a:t>Mz</a:t>
            </a:r>
            <a:r>
              <a:rPr lang="en-US" dirty="0"/>
              <a:t>: 251.03725606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50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ImsMetabolitesFinder</a:t>
            </a:r>
            <a:r>
              <a:rPr lang="en-US" dirty="0"/>
              <a:t> </a:t>
            </a:r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30777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Outlier Rejection doesn’t completely remove outliers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449" y="4114800"/>
            <a:ext cx="5713973" cy="2437962"/>
          </a:xfrm>
          <a:prstGeom prst="rect">
            <a:avLst/>
          </a:prstGeom>
        </p:spPr>
      </p:pic>
      <p:pic>
        <p:nvPicPr>
          <p:cNvPr id="2050" name="Picture 2" descr="\\protoapps\ims08_UIMFs\EXP-AOS_pos2_9Oct14_Columbia_DI_ImsMetabolitesFinderResult_M+H\EXP-AOS_pos2_9Oct14_Columbia_DI_ProtonPlus_Q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47" y="4320552"/>
            <a:ext cx="5715000" cy="2263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\\protoapps\ims08_UIMFs\EXP-ASL_neg_26Aug14_Columbia_DI_ImsMetabolitesFinderResult_M-H\EXP-ASL_neg_26Aug14_Columbia_DI_ProtonMinus_Q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47" y="1882152"/>
            <a:ext cx="57150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\\protoapps\ims08_UIMFs\EXP-PAC_neg2_28Aug14_Columbia_DI_ImsMetabolitesFinderResult_M-H\EXP-PAC_neg2_28Aug14_Columbia_DI_ProtonMinus_Q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9806" y="1882152"/>
            <a:ext cx="5337257" cy="2277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29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ImsMetabolitesFinder</a:t>
            </a:r>
            <a:r>
              <a:rPr lang="en-US" dirty="0"/>
              <a:t> </a:t>
            </a:r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4407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Very specific input type. UIMF files.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Pressure,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Temperature,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Drift tube length(Currently there is no places to store it in UIMF file)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and drift tube voltage 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Thus require some preprocessing.</a:t>
            </a:r>
          </a:p>
          <a:p>
            <a:pPr marL="457200" lvl="1" indent="0">
              <a:buNone/>
            </a:pPr>
            <a:r>
              <a:rPr lang="en-US" dirty="0" smtClean="0"/>
              <a:t>If </a:t>
            </a:r>
            <a:r>
              <a:rPr lang="en-US" dirty="0"/>
              <a:t>A</a:t>
            </a:r>
            <a:r>
              <a:rPr lang="en-US" dirty="0" smtClean="0"/>
              <a:t>gilent </a:t>
            </a:r>
            <a:r>
              <a:rPr lang="en-US" dirty="0" err="1" smtClean="0"/>
              <a:t>properitary</a:t>
            </a:r>
            <a:r>
              <a:rPr lang="en-US" dirty="0" smtClean="0"/>
              <a:t> .</a:t>
            </a:r>
            <a:r>
              <a:rPr lang="en-US" dirty="0"/>
              <a:t>D format, use </a:t>
            </a:r>
            <a:r>
              <a:rPr lang="en-US" dirty="0" err="1" smtClean="0"/>
              <a:t>AgilentToUimfConverter</a:t>
            </a:r>
            <a:r>
              <a:rPr lang="en-US" dirty="0" smtClean="0"/>
              <a:t>(Ask Matt for the newer version) 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Bin-centric table indexing. Speeds up following algorithms. If you don’t want to wait.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0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ImsInformed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2277547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 smtClean="0"/>
              <a:t>ImsInformed</a:t>
            </a:r>
            <a:r>
              <a:rPr lang="en-US" dirty="0" smtClean="0"/>
              <a:t> </a:t>
            </a:r>
            <a:r>
              <a:rPr lang="en-US" dirty="0"/>
              <a:t>is a .NET class </a:t>
            </a:r>
            <a:r>
              <a:rPr lang="en-US" dirty="0" smtClean="0"/>
              <a:t>library used by </a:t>
            </a:r>
            <a:r>
              <a:rPr lang="en-US" dirty="0" err="1" smtClean="0"/>
              <a:t>ImsMetabolitesFinder</a:t>
            </a:r>
            <a:r>
              <a:rPr lang="en-US" dirty="0" smtClean="0"/>
              <a:t> to provides </a:t>
            </a:r>
            <a:r>
              <a:rPr lang="en-US" dirty="0"/>
              <a:t>target identification workflows for peptides and metabolites alike in IMS </a:t>
            </a:r>
            <a:r>
              <a:rPr lang="en-US" dirty="0" smtClean="0"/>
              <a:t>experiment runs.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Previously developed by Kevin </a:t>
            </a:r>
            <a:r>
              <a:rPr lang="en-US" dirty="0"/>
              <a:t>L. Crowell, </a:t>
            </a:r>
            <a:r>
              <a:rPr lang="en-US" dirty="0" err="1"/>
              <a:t>Sangtae</a:t>
            </a:r>
            <a:r>
              <a:rPr lang="en-US" dirty="0"/>
              <a:t> Kim, Erin S. Baker, Richard D. Smith, Samuel H. </a:t>
            </a:r>
            <a:r>
              <a:rPr lang="en-US" dirty="0" smtClean="0"/>
              <a:t>Payne</a:t>
            </a:r>
            <a:r>
              <a:rPr lang="en-US" dirty="0"/>
              <a:t> for </a:t>
            </a:r>
            <a:r>
              <a:rPr lang="en-US" dirty="0" smtClean="0"/>
              <a:t>LC-IMS-MS/Peptides. I added separated workflows for metabolites supports.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7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2463379" y="3127158"/>
            <a:ext cx="4798555" cy="15388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application </a:t>
            </a:r>
            <a:r>
              <a:rPr lang="en-US" dirty="0" err="1"/>
              <a:t>batche</a:t>
            </a:r>
            <a:r>
              <a:rPr lang="en-US" dirty="0"/>
              <a:t> processes IMS target </a:t>
            </a:r>
            <a:r>
              <a:rPr lang="en-US" dirty="0" smtClean="0"/>
              <a:t>identification using </a:t>
            </a:r>
            <a:r>
              <a:rPr lang="en-US" dirty="0" err="1"/>
              <a:t>ImsMetabolitesFinder</a:t>
            </a:r>
            <a:r>
              <a:rPr lang="en-US" dirty="0"/>
              <a:t>. It reads in a search spec </a:t>
            </a:r>
            <a:r>
              <a:rPr lang="en-US" dirty="0" smtClean="0"/>
              <a:t>file specifying </a:t>
            </a:r>
            <a:r>
              <a:rPr lang="en-US" dirty="0"/>
              <a:t>the Dataset names to be searched and </a:t>
            </a:r>
            <a:r>
              <a:rPr lang="en-US" dirty="0" smtClean="0"/>
              <a:t>their targets files</a:t>
            </a:r>
            <a:r>
              <a:rPr lang="en-US" dirty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A4009-6D7B-1741-9922-8340B823C358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 smtClean="0"/>
              <a:t> Batch </a:t>
            </a:r>
            <a:r>
              <a:rPr lang="en-US" dirty="0" err="1" smtClean="0"/>
              <a:t>Procssor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252" y="1688525"/>
            <a:ext cx="758851" cy="7588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78052" y="2364617"/>
            <a:ext cx="2597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ImsMetaboltiesFinder.exe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ImsMetabolitesFinder</a:t>
            </a:r>
            <a:r>
              <a:rPr lang="en-US" dirty="0"/>
              <a:t> </a:t>
            </a:r>
            <a:r>
              <a:rPr lang="en-US" dirty="0" smtClean="0"/>
              <a:t>Batch Processor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D4D1CD9-357F-1E4D-95FA-D80ADA2D21A4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505DBE7-0ACF-E348-BBE2-A615BCE1D797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2800767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 err="1"/>
              <a:t>ImsMetabolitesFinder</a:t>
            </a:r>
            <a:r>
              <a:rPr lang="en-US" sz="1400" dirty="0"/>
              <a:t> Batch Processor 1.0.5480.23914</a:t>
            </a:r>
          </a:p>
          <a:p>
            <a:pPr marL="0" indent="0">
              <a:buNone/>
            </a:pPr>
            <a:r>
              <a:rPr lang="en-US" sz="1400" dirty="0"/>
              <a:t>Copyright (C) 2014 PNNL</a:t>
            </a:r>
          </a:p>
          <a:p>
            <a:pPr marL="0" indent="0">
              <a:buNone/>
            </a:pPr>
            <a:r>
              <a:rPr lang="en-US" sz="1400" dirty="0" smtClean="0"/>
              <a:t>    </a:t>
            </a:r>
            <a:r>
              <a:rPr lang="en-US" sz="1400" dirty="0"/>
              <a:t>This application </a:t>
            </a:r>
            <a:r>
              <a:rPr lang="en-US" sz="1400" dirty="0" err="1"/>
              <a:t>batche</a:t>
            </a:r>
            <a:r>
              <a:rPr lang="en-US" sz="1400" dirty="0"/>
              <a:t> processes IMS target identification</a:t>
            </a:r>
          </a:p>
          <a:p>
            <a:pPr marL="0" indent="0">
              <a:buNone/>
            </a:pPr>
            <a:r>
              <a:rPr lang="en-US" sz="1400" dirty="0"/>
              <a:t>    using </a:t>
            </a:r>
            <a:r>
              <a:rPr lang="en-US" sz="1400" dirty="0" err="1"/>
              <a:t>ImsMetabolitesFinder</a:t>
            </a:r>
            <a:r>
              <a:rPr lang="en-US" sz="1400" dirty="0"/>
              <a:t>. It reads in a search spec file</a:t>
            </a:r>
          </a:p>
          <a:p>
            <a:pPr marL="0" indent="0">
              <a:buNone/>
            </a:pPr>
            <a:r>
              <a:rPr lang="en-US" sz="1400" dirty="0"/>
              <a:t>    specifying the Dataset names to be searched and their targets</a:t>
            </a:r>
          </a:p>
          <a:p>
            <a:pPr marL="0" indent="0">
              <a:buNone/>
            </a:pPr>
            <a:r>
              <a:rPr lang="en-US" sz="1400" dirty="0" smtClean="0"/>
              <a:t>    files.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    Usage:</a:t>
            </a:r>
          </a:p>
          <a:p>
            <a:pPr marL="0" indent="0">
              <a:buNone/>
            </a:pPr>
            <a:r>
              <a:rPr lang="en-US" sz="1400" dirty="0"/>
              <a:t>      Example: To use &lt;SEARCH_FILE&gt; on UIMF files in directory &lt;UIMF_DIR&gt;</a:t>
            </a:r>
          </a:p>
          <a:p>
            <a:pPr marL="0" indent="0">
              <a:buNone/>
            </a:pPr>
            <a:r>
              <a:rPr lang="en-US" sz="1400" dirty="0"/>
              <a:t>        ImsMetabolitesFinderBatchProcessor.exe -</a:t>
            </a:r>
            <a:r>
              <a:rPr lang="en-US" sz="1400" dirty="0" err="1"/>
              <a:t>i</a:t>
            </a:r>
            <a:r>
              <a:rPr lang="en-US" sz="1400" dirty="0"/>
              <a:t> &lt;UIMF_DIR&gt;, -s &lt;SEARCH_FILE</a:t>
            </a:r>
            <a:r>
              <a:rPr lang="en-US" sz="1400" dirty="0" smtClean="0"/>
              <a:t>&gt;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6116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ImsMetabolitesFinder</a:t>
            </a:r>
            <a:r>
              <a:rPr lang="en-US" dirty="0"/>
              <a:t> Batch Processor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AC1A00B-9757-E541-8CFE-87F31075C872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505DBE7-0ACF-E348-BBE2-A615BCE1D797}" type="slidenum">
              <a:rPr lang="en-US" smtClean="0"/>
              <a:t>19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79395" y="1882066"/>
            <a:ext cx="73773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-</a:t>
            </a:r>
            <a:r>
              <a:rPr lang="en-US" dirty="0"/>
              <a:t>s, --</a:t>
            </a:r>
            <a:r>
              <a:rPr lang="en-US" dirty="0" err="1"/>
              <a:t>searchspec</a:t>
            </a:r>
            <a:r>
              <a:rPr lang="en-US" dirty="0"/>
              <a:t>    Required. Search spec file</a:t>
            </a:r>
          </a:p>
          <a:p>
            <a:endParaRPr lang="en-US" dirty="0"/>
          </a:p>
          <a:p>
            <a:r>
              <a:rPr lang="en-US" dirty="0"/>
              <a:t>  -w, --window        (Default: False) Show the console output for each</a:t>
            </a:r>
          </a:p>
          <a:p>
            <a:r>
              <a:rPr lang="en-US" dirty="0"/>
              <a:t>                      </a:t>
            </a:r>
            <a:r>
              <a:rPr lang="en-US" dirty="0" err="1"/>
              <a:t>ImsInformed</a:t>
            </a:r>
            <a:r>
              <a:rPr lang="en-US" dirty="0"/>
              <a:t> workflow</a:t>
            </a:r>
          </a:p>
          <a:p>
            <a:endParaRPr lang="en-US" dirty="0"/>
          </a:p>
          <a:p>
            <a:r>
              <a:rPr lang="en-US" dirty="0"/>
              <a:t>  -</a:t>
            </a:r>
            <a:r>
              <a:rPr lang="en-US" dirty="0" err="1"/>
              <a:t>i</a:t>
            </a:r>
            <a:r>
              <a:rPr lang="en-US" dirty="0"/>
              <a:t>, --input         Required. specify the directory containing the </a:t>
            </a:r>
            <a:r>
              <a:rPr lang="en-US" dirty="0" err="1"/>
              <a:t>uimf</a:t>
            </a:r>
            <a:endParaRPr lang="en-US" dirty="0"/>
          </a:p>
          <a:p>
            <a:r>
              <a:rPr lang="en-US" dirty="0"/>
              <a:t>                      files, could be recursive</a:t>
            </a:r>
          </a:p>
          <a:p>
            <a:endParaRPr lang="en-US" dirty="0"/>
          </a:p>
          <a:p>
            <a:r>
              <a:rPr lang="en-US" dirty="0"/>
              <a:t>  -p, --parallel      (Default: 1) specify the number of processes allocated </a:t>
            </a:r>
            <a:r>
              <a:rPr lang="en-US" dirty="0" smtClean="0"/>
              <a:t>to run     the </a:t>
            </a:r>
            <a:r>
              <a:rPr lang="en-US" dirty="0"/>
              <a:t>program.</a:t>
            </a:r>
          </a:p>
          <a:p>
            <a:endParaRPr lang="en-US" dirty="0"/>
          </a:p>
          <a:p>
            <a:r>
              <a:rPr lang="en-US" dirty="0"/>
              <a:t>  --help              Display this help screen.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82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Goals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770816" y="1962937"/>
            <a:ext cx="8000622" cy="44935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Develop algorithms to automate metabolites search and characterization in IMS analysis. Relieve the pressure on reliance on human eye and excel sheet.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Develop metabolites analysis software libraries that can be shared in other informatics software development.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Develop part of an analysis pipeline for a more integrated </a:t>
            </a:r>
            <a:r>
              <a:rPr lang="en-US" dirty="0" err="1" smtClean="0"/>
              <a:t>exposome</a:t>
            </a:r>
            <a:r>
              <a:rPr lang="en-US" dirty="0" smtClean="0"/>
              <a:t> analysis for the metabolites team.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7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processor Features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0932" y="1660124"/>
            <a:ext cx="575273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Infer ionization </a:t>
            </a:r>
            <a:r>
              <a:rPr lang="en-US" sz="2000" dirty="0" smtClean="0"/>
              <a:t>method from file name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 smtClean="0"/>
              <a:t>Only need to give the batch processor a directory to search UIMF files in.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 smtClean="0"/>
              <a:t>Check the search spec for you before it starts processing.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 smtClean="0"/>
              <a:t>Parallel processing. Specify the number of processes to use.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 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4039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9943" y="1413769"/>
            <a:ext cx="8595360" cy="4838248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 smtClean="0"/>
              <a:t># </a:t>
            </a:r>
            <a:r>
              <a:rPr lang="en-US" sz="1200" dirty="0" err="1"/>
              <a:t>ImsMetabolitesFinder</a:t>
            </a:r>
            <a:r>
              <a:rPr lang="en-US" sz="1200" dirty="0"/>
              <a:t> Command-line Arguments</a:t>
            </a:r>
          </a:p>
          <a:p>
            <a:pPr marL="0" indent="0">
              <a:buNone/>
            </a:pPr>
            <a:r>
              <a:rPr lang="en-US" sz="1200" dirty="0"/>
              <a:t>-p 10 </a:t>
            </a:r>
          </a:p>
          <a:p>
            <a:pPr marL="0" indent="0">
              <a:buNone/>
            </a:pPr>
            <a:r>
              <a:rPr lang="en-US" sz="1200" dirty="0"/>
              <a:t>                                   </a:t>
            </a:r>
          </a:p>
          <a:p>
            <a:pPr marL="0" indent="0">
              <a:buNone/>
            </a:pPr>
            <a:r>
              <a:rPr lang="en-US" sz="1200" dirty="0"/>
              <a:t># </a:t>
            </a:r>
            <a:r>
              <a:rPr lang="en-US" sz="1200" dirty="0" err="1"/>
              <a:t>ImsMetabolitesFinder</a:t>
            </a:r>
            <a:r>
              <a:rPr lang="en-US" sz="1200" dirty="0"/>
              <a:t> Job List</a:t>
            </a:r>
          </a:p>
          <a:p>
            <a:pPr marL="0" indent="0">
              <a:buNone/>
            </a:pPr>
            <a:r>
              <a:rPr lang="en-US" sz="1200" dirty="0"/>
              <a:t># A whitespace separated list of search specs. Note that </a:t>
            </a:r>
          </a:p>
          <a:p>
            <a:pPr marL="0" indent="0">
              <a:buNone/>
            </a:pPr>
            <a:r>
              <a:rPr lang="en-US" sz="1200" dirty="0"/>
              <a:t># could also be left blank if ionization method can be inferred from</a:t>
            </a:r>
          </a:p>
          <a:p>
            <a:pPr marL="0" indent="0">
              <a:buNone/>
            </a:pPr>
            <a:r>
              <a:rPr lang="en-US" sz="1200" dirty="0"/>
              <a:t># dataset name. For example, if the dataset name contains </a:t>
            </a:r>
            <a:r>
              <a:rPr lang="en-US" sz="1200" dirty="0" err="1"/>
              <a:t>neg</a:t>
            </a:r>
            <a:r>
              <a:rPr lang="en-US" sz="1200" dirty="0"/>
              <a:t>, then</a:t>
            </a:r>
          </a:p>
          <a:p>
            <a:pPr marL="0" indent="0">
              <a:buNone/>
            </a:pPr>
            <a:r>
              <a:rPr lang="en-US" sz="1200" dirty="0"/>
              <a:t># the program can be sure the ionization method is M-H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# &lt;Dataset name&gt;	               &lt;MZ or empirical formula&gt;   &lt;Ionization&gt;   </a:t>
            </a:r>
          </a:p>
          <a:p>
            <a:pPr marL="0" indent="0">
              <a:buNone/>
            </a:pPr>
            <a:r>
              <a:rPr lang="en-US" sz="1200" dirty="0"/>
              <a:t>EXP-BPS_pos2_13Sep14_Columbia_DI   C12H10O4S    </a:t>
            </a:r>
            <a:r>
              <a:rPr lang="en-US" sz="1200" dirty="0" err="1"/>
              <a:t>M+Na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EXP-BPS_pos2_13Sep14_Columbia_DI   </a:t>
            </a:r>
            <a:r>
              <a:rPr lang="en-US" sz="1200" dirty="0" smtClean="0"/>
              <a:t>225.41    </a:t>
            </a:r>
            <a:r>
              <a:rPr lang="en-US" sz="1200" dirty="0"/>
              <a:t>M+H </a:t>
            </a:r>
          </a:p>
          <a:p>
            <a:pPr marL="0" indent="0">
              <a:buNone/>
            </a:pPr>
            <a:r>
              <a:rPr lang="en-US" sz="1200" dirty="0"/>
              <a:t>EXP-BPS_neg2_28Aug14_Columbia_DI   </a:t>
            </a:r>
            <a:r>
              <a:rPr lang="en-US" sz="1200" dirty="0" smtClean="0"/>
              <a:t>125.44    </a:t>
            </a:r>
            <a:r>
              <a:rPr lang="en-US" sz="1200" dirty="0"/>
              <a:t>M-H </a:t>
            </a:r>
          </a:p>
          <a:p>
            <a:pPr marL="0" indent="0">
              <a:buNone/>
            </a:pPr>
            <a:r>
              <a:rPr lang="en-US" sz="1200" dirty="0"/>
              <a:t>                                                </a:t>
            </a:r>
          </a:p>
          <a:p>
            <a:pPr marL="0" indent="0">
              <a:buNone/>
            </a:pPr>
            <a:r>
              <a:rPr lang="en-US" sz="1200" dirty="0"/>
              <a:t>EXP-24DB_pos_12Sep14_Columbia_DI   C10H10Cl2O3  </a:t>
            </a:r>
            <a:r>
              <a:rPr lang="en-US" sz="1200" dirty="0" err="1"/>
              <a:t>M+Na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EXP-24DB_pos_12Sep14_Columbia_DI   C10H10Cl2O3  M+H</a:t>
            </a:r>
          </a:p>
          <a:p>
            <a:pPr marL="0" indent="0">
              <a:buNone/>
            </a:pPr>
            <a:r>
              <a:rPr lang="en-US" sz="1200" dirty="0"/>
              <a:t>EXP-24DB_neg_26Aug14_Columbia_DI   C10H10Cl2O3  M-H</a:t>
            </a:r>
          </a:p>
          <a:p>
            <a:pPr marL="0" indent="0">
              <a:buNone/>
            </a:pPr>
            <a:r>
              <a:rPr lang="en-US" sz="1200" dirty="0"/>
              <a:t>                                                </a:t>
            </a:r>
          </a:p>
          <a:p>
            <a:pPr marL="0" indent="0">
              <a:buNone/>
            </a:pPr>
            <a:r>
              <a:rPr lang="en-US" sz="1200" dirty="0"/>
              <a:t>EXP-245T_pos_12Sep14_Columbia_DI   C8H5Cl3O3    </a:t>
            </a:r>
            <a:r>
              <a:rPr lang="en-US" sz="1200" dirty="0" err="1"/>
              <a:t>M+Na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EXP-245T_pos_12Sep14_Columbia_DI   C8H5Cl3O3    M+H</a:t>
            </a:r>
          </a:p>
          <a:p>
            <a:pPr marL="0" indent="0">
              <a:buNone/>
            </a:pPr>
            <a:r>
              <a:rPr lang="en-US" sz="1200" dirty="0"/>
              <a:t>EXP-245T_neg_25Aug14_Columbia_DI   C8H5Cl3O3    </a:t>
            </a:r>
          </a:p>
          <a:p>
            <a:pPr marL="0" indent="0">
              <a:buNone/>
            </a:pPr>
            <a:r>
              <a:rPr lang="en-US" sz="1200" dirty="0"/>
              <a:t>                                               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search Spec file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B4E1721-1FC2-AF49-8BD0-CDC84A90F16D}" type="datetime4">
              <a:rPr lang="en-US" smtClean="0"/>
              <a:t>February 13, 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505DBE7-0ACF-E348-BBE2-A615BCE1D797}" type="slidenum">
              <a:rPr lang="en-US" smtClean="0"/>
              <a:t>21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45459" y="1210235"/>
            <a:ext cx="5405717" cy="52084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181907" y="1801906"/>
            <a:ext cx="2379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Specify </a:t>
            </a:r>
            <a:r>
              <a:rPr lang="en-US" dirty="0" err="1" smtClean="0"/>
              <a:t>ImsMetabolitesFinder</a:t>
            </a:r>
            <a:r>
              <a:rPr lang="en-US" dirty="0"/>
              <a:t> </a:t>
            </a:r>
            <a:r>
              <a:rPr lang="en-US" dirty="0" smtClean="0"/>
              <a:t>Options on top.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Infer ionization method </a:t>
            </a:r>
          </a:p>
        </p:txBody>
      </p:sp>
    </p:spTree>
    <p:extLst>
      <p:ext uri="{BB962C8B-B14F-4D97-AF65-F5344CB8AC3E}">
        <p14:creationId xmlns:p14="http://schemas.microsoft.com/office/powerpoint/2010/main" val="135437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87" y="1600200"/>
            <a:ext cx="8595360" cy="5090624"/>
          </a:xfrm>
        </p:spPr>
        <p:txBody>
          <a:bodyPr/>
          <a:lstStyle/>
          <a:p>
            <a:r>
              <a:rPr lang="en-US" dirty="0" smtClean="0"/>
              <a:t>Small run before I got the batch processor</a:t>
            </a:r>
          </a:p>
          <a:p>
            <a:pPr lvl="1"/>
            <a:r>
              <a:rPr lang="en-US" dirty="0" smtClean="0"/>
              <a:t>Small samples, 22 datasets, 7 chemicals. </a:t>
            </a:r>
          </a:p>
          <a:p>
            <a:pPr lvl="1"/>
            <a:r>
              <a:rPr lang="en-US" dirty="0" smtClean="0"/>
              <a:t>Only one </a:t>
            </a:r>
            <a:r>
              <a:rPr lang="en-US" dirty="0" err="1" smtClean="0"/>
              <a:t>exposome</a:t>
            </a:r>
            <a:r>
              <a:rPr lang="en-US" dirty="0" smtClean="0"/>
              <a:t> can be found in the UIMF file.</a:t>
            </a:r>
          </a:p>
          <a:p>
            <a:pPr lvl="1"/>
            <a:r>
              <a:rPr lang="en-US" dirty="0" smtClean="0"/>
              <a:t>The one result can be verified.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Complete run</a:t>
            </a:r>
          </a:p>
          <a:p>
            <a:pPr lvl="1"/>
            <a:r>
              <a:rPr lang="en-US" dirty="0" smtClean="0"/>
              <a:t>All the datasets we have so far, around 1000 analyses, 342 chemicals. </a:t>
            </a:r>
          </a:p>
          <a:p>
            <a:pPr lvl="1"/>
            <a:r>
              <a:rPr lang="en-US" dirty="0" smtClean="0"/>
              <a:t>Out of around 502 analyses, 6 failed because the chemical formula are not readable by the program. 110 ions were found. Out of those 110 results. 3 are false positives looking at the QA information. I manually verified several results where nothing were found, didn’t find false negatives. But there could be.</a:t>
            </a:r>
          </a:p>
          <a:p>
            <a:pPr lvl="1"/>
            <a:r>
              <a:rPr lang="en-US" dirty="0" smtClean="0"/>
              <a:t>Takes around 3 days to index. Around a min to process once indexing is done.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results we got so far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0808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1354217"/>
          </a:xfrm>
        </p:spPr>
        <p:txBody>
          <a:bodyPr/>
          <a:lstStyle/>
          <a:p>
            <a:r>
              <a:rPr lang="en-US" dirty="0"/>
              <a:t>Add compatibility option to support direct operation on .D </a:t>
            </a:r>
            <a:r>
              <a:rPr lang="en-US" dirty="0" smtClean="0"/>
              <a:t>folder</a:t>
            </a:r>
          </a:p>
          <a:p>
            <a:r>
              <a:rPr lang="en-US" dirty="0" smtClean="0"/>
              <a:t>Work the samples where I cannot get good results from. Use these to improve the programs.</a:t>
            </a:r>
          </a:p>
          <a:p>
            <a:r>
              <a:rPr lang="en-US" dirty="0" smtClean="0"/>
              <a:t>Bug fixes. User feedback.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the TO-DO list.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989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3631763"/>
          </a:xfrm>
        </p:spPr>
        <p:txBody>
          <a:bodyPr/>
          <a:lstStyle/>
          <a:p>
            <a:r>
              <a:rPr lang="en-US" dirty="0"/>
              <a:t>Kevin L. </a:t>
            </a:r>
            <a:r>
              <a:rPr lang="en-US" dirty="0" smtClean="0"/>
              <a:t>Crowell</a:t>
            </a:r>
          </a:p>
          <a:p>
            <a:r>
              <a:rPr lang="en-US" dirty="0" smtClean="0"/>
              <a:t>Matt </a:t>
            </a:r>
            <a:r>
              <a:rPr lang="en-US" dirty="0"/>
              <a:t>Monroe </a:t>
            </a:r>
            <a:endParaRPr lang="en-US" dirty="0" smtClean="0"/>
          </a:p>
          <a:p>
            <a:r>
              <a:rPr lang="en-US" dirty="0"/>
              <a:t>Erin Baker </a:t>
            </a:r>
          </a:p>
          <a:p>
            <a:r>
              <a:rPr lang="en-US" dirty="0"/>
              <a:t>Tom </a:t>
            </a:r>
            <a:r>
              <a:rPr lang="en-US" dirty="0" smtClean="0"/>
              <a:t>Metz</a:t>
            </a:r>
          </a:p>
          <a:p>
            <a:r>
              <a:rPr lang="en-US" dirty="0"/>
              <a:t>Yehia M. Ibrahim</a:t>
            </a:r>
            <a:endParaRPr lang="en-US" dirty="0" smtClean="0"/>
          </a:p>
          <a:p>
            <a:r>
              <a:rPr lang="en-US" dirty="0"/>
              <a:t>Sam </a:t>
            </a:r>
            <a:r>
              <a:rPr lang="en-US" dirty="0" smtClean="0"/>
              <a:t>Payne</a:t>
            </a:r>
          </a:p>
          <a:p>
            <a:r>
              <a:rPr lang="en-US" dirty="0" smtClean="0"/>
              <a:t>Denis </a:t>
            </a:r>
            <a:r>
              <a:rPr lang="en-US" dirty="0" err="1" smtClean="0"/>
              <a:t>Mehinagic</a:t>
            </a:r>
            <a:endParaRPr lang="en-US" dirty="0" smtClean="0"/>
          </a:p>
          <a:p>
            <a:r>
              <a:rPr lang="en-US" dirty="0" smtClean="0"/>
              <a:t>Jordan Smith</a:t>
            </a:r>
          </a:p>
          <a:p>
            <a:r>
              <a:rPr lang="en-US" dirty="0"/>
              <a:t>Susie Crowell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8810" y="201168"/>
            <a:ext cx="6629400" cy="868680"/>
          </a:xfrm>
        </p:spPr>
        <p:txBody>
          <a:bodyPr/>
          <a:lstStyle/>
          <a:p>
            <a:r>
              <a:rPr lang="en-US" dirty="0" smtClean="0"/>
              <a:t>Thanks to..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05DB16-F3E1-7B41-BE18-DA9132C94C8C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48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959742" y="1539744"/>
            <a:ext cx="8000622" cy="25237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Introduction to 3 </a:t>
            </a:r>
            <a:r>
              <a:rPr lang="en-US" dirty="0" err="1" smtClean="0"/>
              <a:t>IMS&amp;Metabolites</a:t>
            </a:r>
            <a:r>
              <a:rPr lang="en-US" dirty="0" smtClean="0"/>
              <a:t> Software </a:t>
            </a:r>
            <a:r>
              <a:rPr lang="en-US" dirty="0"/>
              <a:t>Utilities 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 smtClean="0"/>
              <a:t>Algorithm </a:t>
            </a:r>
            <a:r>
              <a:rPr lang="en-US" dirty="0"/>
              <a:t>overview and user guide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655" y="2596390"/>
            <a:ext cx="4857750" cy="3524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070" y="2307648"/>
            <a:ext cx="758851" cy="7588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071" y="3535745"/>
            <a:ext cx="758851" cy="7588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074" y="4686931"/>
            <a:ext cx="758851" cy="7588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 smtClean="0"/>
              <a:t> Summary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375151" y="3171547"/>
            <a:ext cx="6248940" cy="18466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 command line tool that searches </a:t>
            </a:r>
            <a:r>
              <a:rPr lang="en-US" dirty="0"/>
              <a:t>for the </a:t>
            </a:r>
            <a:r>
              <a:rPr lang="en-US" dirty="0" smtClean="0"/>
              <a:t>presence </a:t>
            </a:r>
            <a:r>
              <a:rPr lang="en-US" dirty="0"/>
              <a:t>of a target molecule inside a UIMF file. The target mobility(K0) and cross sectional area(A) can be computed with varying drift tube voltages</a:t>
            </a:r>
            <a:r>
              <a:rPr lang="en-US" dirty="0" smtClean="0"/>
              <a:t>. Flexible target, a chemical formula or a given </a:t>
            </a:r>
            <a:r>
              <a:rPr lang="en-US" dirty="0" err="1" smtClean="0"/>
              <a:t>Mz</a:t>
            </a:r>
            <a:r>
              <a:rPr lang="en-US" dirty="0" smtClean="0"/>
              <a:t> can serve as the search target.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252" y="1688525"/>
            <a:ext cx="758851" cy="75885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78052" y="2364617"/>
            <a:ext cx="2597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ImsMetaboltiesFinder.exe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01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74320" y="1600200"/>
            <a:ext cx="8595360" cy="28315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Metabolites detection, mobility and cross sectional area calculation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Fast once indexed with bin-centric tables.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Flexible target, chemical formula or a given </a:t>
            </a:r>
            <a:r>
              <a:rPr lang="en-US" dirty="0" err="1" smtClean="0"/>
              <a:t>Mz</a:t>
            </a:r>
            <a:r>
              <a:rPr lang="en-US" dirty="0" smtClean="0"/>
              <a:t> value.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Mass </a:t>
            </a:r>
            <a:r>
              <a:rPr lang="en-US" dirty="0"/>
              <a:t>-</a:t>
            </a:r>
            <a:r>
              <a:rPr lang="en-US" dirty="0" smtClean="0"/>
              <a:t>only and Isotopic profile feature scoring methods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Automatic voltage grouping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Outlier Rejection Algorithms to reduce errors (Important when sample size is small).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941" y="4077069"/>
            <a:ext cx="1743318" cy="132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10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AFC13-2F04-C841-9962-1364E5338FBF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 smtClean="0"/>
              <a:t> User Guide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08000" y="1464010"/>
            <a:ext cx="69426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ImsMetabolitesFinder</a:t>
            </a:r>
            <a:r>
              <a:rPr lang="en-US" sz="1600" dirty="0"/>
              <a:t> 1.0.5480.23418</a:t>
            </a:r>
          </a:p>
          <a:p>
            <a:r>
              <a:rPr lang="en-US" sz="1600" dirty="0"/>
              <a:t>Copyright (C) 2014 PNNL</a:t>
            </a:r>
          </a:p>
          <a:p>
            <a:r>
              <a:rPr lang="en-US" sz="1600" dirty="0"/>
              <a:t>    This application searches for the presence of a</a:t>
            </a:r>
          </a:p>
          <a:p>
            <a:r>
              <a:rPr lang="en-US" sz="1600" dirty="0"/>
              <a:t>    target molecule inside a UIMF file.  The target</a:t>
            </a:r>
          </a:p>
          <a:p>
            <a:r>
              <a:rPr lang="en-US" sz="1600" dirty="0"/>
              <a:t>    mobility(K0) and cross sectional area(A) can be</a:t>
            </a:r>
          </a:p>
          <a:p>
            <a:r>
              <a:rPr lang="en-US" sz="1600" dirty="0"/>
              <a:t>    computed with varying drift tube voltages</a:t>
            </a:r>
          </a:p>
          <a:p>
            <a:endParaRPr lang="en-US" sz="1600" dirty="0"/>
          </a:p>
          <a:p>
            <a:r>
              <a:rPr lang="en-US" sz="1600" dirty="0"/>
              <a:t>    Usage:</a:t>
            </a:r>
          </a:p>
          <a:p>
            <a:r>
              <a:rPr lang="en-US" sz="1600" dirty="0"/>
              <a:t>        Example 1: To search for </a:t>
            </a:r>
            <a:r>
              <a:rPr lang="en-US" sz="1600" dirty="0" err="1"/>
              <a:t>Mz</a:t>
            </a:r>
            <a:r>
              <a:rPr lang="en-US" sz="1600" dirty="0"/>
              <a:t> = 255.4 in UIMF file </a:t>
            </a:r>
            <a:r>
              <a:rPr lang="en-US" sz="1600" dirty="0" err="1"/>
              <a:t>Example.uimf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               ImsMetabolitesFinder.exe -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Example.uimf</a:t>
            </a:r>
            <a:r>
              <a:rPr lang="en-US" sz="1600" dirty="0"/>
              <a:t>, -m M+H, -t 255.4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        Example 2: to search for nicotine in UIMF file</a:t>
            </a:r>
          </a:p>
          <a:p>
            <a:r>
              <a:rPr lang="en-US" sz="1600" dirty="0"/>
              <a:t>                   EXP-NIC_neg2_28Aug14_Columbia_DI.uimf</a:t>
            </a:r>
          </a:p>
          <a:p>
            <a:endParaRPr lang="en-US" sz="1600" dirty="0"/>
          </a:p>
          <a:p>
            <a:r>
              <a:rPr lang="en-US" sz="1600" dirty="0"/>
              <a:t>               ImsMetabolitesFinder.exe -m M-H, -t C10H14N2</a:t>
            </a:r>
          </a:p>
          <a:p>
            <a:r>
              <a:rPr lang="en-US" sz="1600" dirty="0"/>
              <a:t>                 -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smtClean="0"/>
              <a:t>EXP-NIC_neg2_28Aug14_Columbia_DI.uimf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0841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AFC13-2F04-C841-9962-1364E5338FBF}" type="datetime4">
              <a:rPr lang="en-US" smtClean="0"/>
              <a:t>February 13, 2015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ImsMetabolitesFinder</a:t>
            </a:r>
            <a:r>
              <a:rPr lang="en-US" dirty="0"/>
              <a:t> User Guide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82412" y="1647433"/>
            <a:ext cx="737565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Command line Options:</a:t>
            </a:r>
          </a:p>
          <a:p>
            <a:r>
              <a:rPr lang="en-US" sz="1600" dirty="0" smtClean="0"/>
              <a:t> </a:t>
            </a:r>
            <a:r>
              <a:rPr lang="en-US" sz="1600" dirty="0"/>
              <a:t>-</a:t>
            </a:r>
            <a:r>
              <a:rPr lang="en-US" sz="1600" dirty="0" err="1"/>
              <a:t>i</a:t>
            </a:r>
            <a:r>
              <a:rPr lang="en-US" sz="1600" dirty="0"/>
              <a:t>, --input     Required. Input UIMF files to be read.</a:t>
            </a:r>
          </a:p>
          <a:p>
            <a:endParaRPr lang="en-US" sz="1600" dirty="0"/>
          </a:p>
          <a:p>
            <a:r>
              <a:rPr lang="en-US" sz="1600" dirty="0"/>
              <a:t> -t, --target    Required. IMS targeted to be identified. Could either be an</a:t>
            </a:r>
          </a:p>
          <a:p>
            <a:r>
              <a:rPr lang="en-US" sz="1600" dirty="0"/>
              <a:t>                 </a:t>
            </a:r>
            <a:r>
              <a:rPr lang="en-US" sz="1600" dirty="0" err="1"/>
              <a:t>Mz</a:t>
            </a:r>
            <a:r>
              <a:rPr lang="en-US" sz="1600" dirty="0"/>
              <a:t> value(e.g. 192.23), or empirical formula (e.g. C6H10ClN5)</a:t>
            </a:r>
          </a:p>
          <a:p>
            <a:endParaRPr lang="en-US" sz="1600" dirty="0"/>
          </a:p>
          <a:p>
            <a:r>
              <a:rPr lang="en-US" sz="1600" dirty="0"/>
              <a:t> -m, --method    Required. Select the ionization method used for the given</a:t>
            </a:r>
          </a:p>
          <a:p>
            <a:r>
              <a:rPr lang="en-US" sz="1600" dirty="0"/>
              <a:t>                 experiment(M+H, M-H, </a:t>
            </a:r>
            <a:r>
              <a:rPr lang="en-US" sz="1600" dirty="0" err="1"/>
              <a:t>M+Na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 -p, --ppm       (Default: 10) Specify the PPM error allowed for MZ search.</a:t>
            </a:r>
          </a:p>
          <a:p>
            <a:endParaRPr lang="en-US" sz="1600" dirty="0"/>
          </a:p>
          <a:p>
            <a:r>
              <a:rPr lang="en-US" sz="1600" dirty="0"/>
              <a:t> -o, --output    (Default: ) Folder where the search result and the QC file</a:t>
            </a:r>
          </a:p>
          <a:p>
            <a:r>
              <a:rPr lang="en-US" sz="1600" dirty="0"/>
              <a:t>                 get stored.</a:t>
            </a:r>
          </a:p>
          <a:p>
            <a:endParaRPr lang="en-US" sz="1600" dirty="0"/>
          </a:p>
          <a:p>
            <a:r>
              <a:rPr lang="en-US" sz="1600" dirty="0"/>
              <a:t> --isotopic      (Default: False) Use isotopic feature instead of </a:t>
            </a:r>
            <a:r>
              <a:rPr lang="en-US" sz="1600" dirty="0" err="1"/>
              <a:t>Mz</a:t>
            </a:r>
            <a:r>
              <a:rPr lang="en-US" sz="1600" dirty="0"/>
              <a:t> only for</a:t>
            </a:r>
          </a:p>
          <a:p>
            <a:r>
              <a:rPr lang="en-US" sz="1600" dirty="0"/>
              <a:t>                 feature selection.</a:t>
            </a:r>
          </a:p>
          <a:p>
            <a:endParaRPr lang="en-US" sz="1600" dirty="0"/>
          </a:p>
          <a:p>
            <a:r>
              <a:rPr lang="en-US" sz="1600" dirty="0"/>
              <a:t> --pause         (Default: False) Pause the program when result is generated.</a:t>
            </a:r>
          </a:p>
          <a:p>
            <a:endParaRPr lang="en-US" sz="1600" dirty="0"/>
          </a:p>
          <a:p>
            <a:r>
              <a:rPr lang="en-US" sz="1600" dirty="0"/>
              <a:t> --help          Display this help screen.</a:t>
            </a:r>
          </a:p>
        </p:txBody>
      </p:sp>
    </p:spTree>
    <p:extLst>
      <p:ext uri="{BB962C8B-B14F-4D97-AF65-F5344CB8AC3E}">
        <p14:creationId xmlns:p14="http://schemas.microsoft.com/office/powerpoint/2010/main" val="379380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91172" y="-92344"/>
            <a:ext cx="6629400" cy="868680"/>
          </a:xfrm>
        </p:spPr>
        <p:txBody>
          <a:bodyPr/>
          <a:lstStyle/>
          <a:p>
            <a:r>
              <a:rPr lang="en-US" dirty="0" smtClean="0"/>
              <a:t>Algorithm summary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-1113251" y="1126284"/>
            <a:ext cx="8595360" cy="677108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48474-CAA3-8E40-B408-6A24227704F1}" type="datetime4">
              <a:rPr lang="en-US" smtClean="0"/>
              <a:t>February 16, 2015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87801" y="1715305"/>
            <a:ext cx="1901019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900" i="1" dirty="0"/>
              <a:t>Voltage grouping</a:t>
            </a:r>
            <a:endParaRPr lang="en-US" sz="900" dirty="0"/>
          </a:p>
          <a:p>
            <a:r>
              <a:rPr lang="en-US" sz="900" dirty="0" smtClean="0"/>
              <a:t>While </a:t>
            </a:r>
            <a:r>
              <a:rPr lang="en-US" sz="900" dirty="0"/>
              <a:t>reading the input file frame by frame, the program </a:t>
            </a:r>
            <a:r>
              <a:rPr lang="en-US" sz="900" dirty="0" smtClean="0"/>
              <a:t>group frames </a:t>
            </a:r>
            <a:r>
              <a:rPr lang="en-US" sz="900" dirty="0"/>
              <a:t>of similar voltages together.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87801" y="1147009"/>
            <a:ext cx="636640" cy="2616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smtClean="0"/>
              <a:t>Start</a:t>
            </a:r>
            <a:endParaRPr lang="en-US" sz="1100" dirty="0"/>
          </a:p>
        </p:txBody>
      </p:sp>
      <p:sp>
        <p:nvSpPr>
          <p:cNvPr id="46" name="Can 45"/>
          <p:cNvSpPr/>
          <p:nvPr/>
        </p:nvSpPr>
        <p:spPr>
          <a:xfrm>
            <a:off x="2588528" y="1791813"/>
            <a:ext cx="664944" cy="493314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Voltage Group</a:t>
            </a:r>
            <a:endParaRPr lang="en-US" sz="1100" dirty="0"/>
          </a:p>
        </p:txBody>
      </p:sp>
      <p:sp>
        <p:nvSpPr>
          <p:cNvPr id="47" name="Can 46"/>
          <p:cNvSpPr/>
          <p:nvPr/>
        </p:nvSpPr>
        <p:spPr>
          <a:xfrm>
            <a:off x="2740928" y="1947395"/>
            <a:ext cx="664944" cy="493314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Voltage Group</a:t>
            </a:r>
            <a:endParaRPr lang="en-US" sz="1100" dirty="0"/>
          </a:p>
        </p:txBody>
      </p:sp>
      <p:sp>
        <p:nvSpPr>
          <p:cNvPr id="48" name="Can 47"/>
          <p:cNvSpPr/>
          <p:nvPr/>
        </p:nvSpPr>
        <p:spPr>
          <a:xfrm>
            <a:off x="2893328" y="2059009"/>
            <a:ext cx="664944" cy="493314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Voltage Group</a:t>
            </a:r>
            <a:endParaRPr lang="en-US" sz="1100" dirty="0"/>
          </a:p>
        </p:txBody>
      </p:sp>
      <p:cxnSp>
        <p:nvCxnSpPr>
          <p:cNvPr id="54" name="Elbow Connector 53"/>
          <p:cNvCxnSpPr>
            <a:stCxn id="11" idx="3"/>
            <a:endCxn id="46" idx="2"/>
          </p:cNvCxnSpPr>
          <p:nvPr/>
        </p:nvCxnSpPr>
        <p:spPr>
          <a:xfrm flipV="1">
            <a:off x="2188820" y="2038470"/>
            <a:ext cx="399708" cy="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endCxn id="48" idx="4"/>
          </p:cNvCxnSpPr>
          <p:nvPr/>
        </p:nvCxnSpPr>
        <p:spPr>
          <a:xfrm rot="5400000">
            <a:off x="3383827" y="1551779"/>
            <a:ext cx="928332" cy="579442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Parallelogram 67"/>
          <p:cNvSpPr/>
          <p:nvPr/>
        </p:nvSpPr>
        <p:spPr>
          <a:xfrm>
            <a:off x="2188820" y="1141745"/>
            <a:ext cx="1991218" cy="512731"/>
          </a:xfrm>
          <a:prstGeom prst="parallelogram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i="1" dirty="0"/>
              <a:t>XIC extraction </a:t>
            </a:r>
            <a:r>
              <a:rPr lang="en-US" sz="800" i="1" dirty="0" smtClean="0"/>
              <a:t>and summing/averaging</a:t>
            </a:r>
            <a:endParaRPr lang="en-US" sz="800" i="1" dirty="0"/>
          </a:p>
          <a:p>
            <a:pPr algn="ctr"/>
            <a:r>
              <a:rPr lang="en-US" sz="800" dirty="0" smtClean="0"/>
              <a:t>(</a:t>
            </a:r>
            <a:r>
              <a:rPr lang="en-US" sz="800" dirty="0"/>
              <a:t>ppm </a:t>
            </a:r>
            <a:r>
              <a:rPr lang="en-US" sz="800" dirty="0"/>
              <a:t>+/−</a:t>
            </a:r>
            <a:r>
              <a:rPr lang="en-US" sz="800" dirty="0" smtClean="0"/>
              <a:t> </a:t>
            </a:r>
            <a:r>
              <a:rPr lang="en-US" sz="800" dirty="0"/>
              <a:t>10</a:t>
            </a:r>
            <a:r>
              <a:rPr lang="en-US" sz="800" dirty="0" smtClean="0"/>
              <a:t>)</a:t>
            </a:r>
            <a:endParaRPr lang="en-US" sz="800" dirty="0"/>
          </a:p>
        </p:txBody>
      </p:sp>
      <p:cxnSp>
        <p:nvCxnSpPr>
          <p:cNvPr id="84" name="Straight Connector 83"/>
          <p:cNvCxnSpPr>
            <a:stCxn id="68" idx="3"/>
          </p:cNvCxnSpPr>
          <p:nvPr/>
        </p:nvCxnSpPr>
        <p:spPr>
          <a:xfrm flipV="1">
            <a:off x="3120338" y="1616368"/>
            <a:ext cx="64091" cy="381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2302633" y="3123602"/>
            <a:ext cx="190673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Feature(peak) detection</a:t>
            </a:r>
          </a:p>
          <a:p>
            <a:pPr algn="ctr"/>
            <a:r>
              <a:rPr lang="en-US" sz="900" i="1" dirty="0" smtClean="0"/>
              <a:t>(MultidimensionalPeakFinding.dll) </a:t>
            </a:r>
            <a:endParaRPr lang="en-US" sz="900" dirty="0"/>
          </a:p>
        </p:txBody>
      </p:sp>
      <p:cxnSp>
        <p:nvCxnSpPr>
          <p:cNvPr id="88" name="Elbow Connector 87"/>
          <p:cNvCxnSpPr>
            <a:stCxn id="48" idx="3"/>
            <a:endCxn id="86" idx="0"/>
          </p:cNvCxnSpPr>
          <p:nvPr/>
        </p:nvCxnSpPr>
        <p:spPr>
          <a:xfrm rot="16200000" flipH="1">
            <a:off x="2955262" y="2822861"/>
            <a:ext cx="571279" cy="3020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2304923" y="3943510"/>
            <a:ext cx="1906738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Gamma filter</a:t>
            </a:r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97" y="3895232"/>
            <a:ext cx="168710" cy="169463"/>
          </a:xfrm>
          <a:prstGeom prst="rect">
            <a:avLst/>
          </a:prstGeom>
        </p:spPr>
      </p:pic>
      <p:sp>
        <p:nvSpPr>
          <p:cNvPr id="107" name="TextBox 106"/>
          <p:cNvSpPr txBox="1"/>
          <p:nvPr/>
        </p:nvSpPr>
        <p:spPr>
          <a:xfrm>
            <a:off x="2304923" y="3591431"/>
            <a:ext cx="1906738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 err="1" smtClean="0"/>
              <a:t>Ims</a:t>
            </a:r>
            <a:r>
              <a:rPr lang="en-US" sz="900" dirty="0" smtClean="0"/>
              <a:t> scan number filter</a:t>
            </a:r>
            <a:endParaRPr lang="en-US" sz="900" dirty="0"/>
          </a:p>
        </p:txBody>
      </p:sp>
      <p:pic>
        <p:nvPicPr>
          <p:cNvPr id="108" name="Picture 10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475" y="3537384"/>
            <a:ext cx="168710" cy="169463"/>
          </a:xfrm>
          <a:prstGeom prst="rect">
            <a:avLst/>
          </a:prstGeom>
        </p:spPr>
      </p:pic>
      <p:sp>
        <p:nvSpPr>
          <p:cNvPr id="132" name="TextBox 131"/>
          <p:cNvSpPr txBox="1"/>
          <p:nvPr/>
        </p:nvSpPr>
        <p:spPr>
          <a:xfrm>
            <a:off x="2282658" y="4314014"/>
            <a:ext cx="1906738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 smtClean="0"/>
              <a:t>Extract the drift time and score filter’s intensity, peak shape and isotopic profile</a:t>
            </a:r>
          </a:p>
          <a:p>
            <a:pPr algn="ctr"/>
            <a:endParaRPr lang="en-US" sz="900" dirty="0"/>
          </a:p>
        </p:txBody>
      </p:sp>
      <p:cxnSp>
        <p:nvCxnSpPr>
          <p:cNvPr id="1030" name="Elbow Connector 1029"/>
          <p:cNvCxnSpPr>
            <a:stCxn id="22" idx="3"/>
            <a:endCxn id="11" idx="0"/>
          </p:cNvCxnSpPr>
          <p:nvPr/>
        </p:nvCxnSpPr>
        <p:spPr>
          <a:xfrm>
            <a:off x="924441" y="1277814"/>
            <a:ext cx="313870" cy="437491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2287061" y="5079585"/>
            <a:ext cx="1906738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Remove low intensity features</a:t>
            </a:r>
            <a:endParaRPr lang="en-US" sz="900" dirty="0"/>
          </a:p>
        </p:txBody>
      </p:sp>
      <p:sp>
        <p:nvSpPr>
          <p:cNvPr id="139" name="TextBox 138"/>
          <p:cNvSpPr txBox="1"/>
          <p:nvPr/>
        </p:nvSpPr>
        <p:spPr>
          <a:xfrm>
            <a:off x="2287061" y="5793327"/>
            <a:ext cx="1906738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Remove low isotopic features</a:t>
            </a:r>
            <a:endParaRPr lang="en-US" sz="900" dirty="0"/>
          </a:p>
        </p:txBody>
      </p:sp>
      <p:sp>
        <p:nvSpPr>
          <p:cNvPr id="140" name="TextBox 139"/>
          <p:cNvSpPr txBox="1"/>
          <p:nvPr/>
        </p:nvSpPr>
        <p:spPr>
          <a:xfrm>
            <a:off x="2287061" y="5439585"/>
            <a:ext cx="1906738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Remove bad peak shape features</a:t>
            </a:r>
            <a:endParaRPr lang="en-US" sz="900" dirty="0"/>
          </a:p>
        </p:txBody>
      </p:sp>
      <p:pic>
        <p:nvPicPr>
          <p:cNvPr id="142" name="Picture 1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153" y="5025538"/>
            <a:ext cx="168710" cy="169463"/>
          </a:xfrm>
          <a:prstGeom prst="rect">
            <a:avLst/>
          </a:prstGeom>
        </p:spPr>
      </p:pic>
      <p:pic>
        <p:nvPicPr>
          <p:cNvPr id="143" name="Picture 1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153" y="5385538"/>
            <a:ext cx="168710" cy="169463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568" y="5745280"/>
            <a:ext cx="168710" cy="169463"/>
          </a:xfrm>
          <a:prstGeom prst="rect">
            <a:avLst/>
          </a:prstGeom>
        </p:spPr>
      </p:pic>
      <p:sp>
        <p:nvSpPr>
          <p:cNvPr id="1032" name="Flowchart: Decision 1031"/>
          <p:cNvSpPr/>
          <p:nvPr/>
        </p:nvSpPr>
        <p:spPr>
          <a:xfrm>
            <a:off x="2660628" y="6168056"/>
            <a:ext cx="1150620" cy="502920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Any features left</a:t>
            </a:r>
            <a:endParaRPr lang="en-US" sz="800" dirty="0"/>
          </a:p>
        </p:txBody>
      </p:sp>
      <p:sp>
        <p:nvSpPr>
          <p:cNvPr id="1033" name="Rounded Rectangle 1032"/>
          <p:cNvSpPr/>
          <p:nvPr/>
        </p:nvSpPr>
        <p:spPr>
          <a:xfrm>
            <a:off x="7531101" y="1598757"/>
            <a:ext cx="853440" cy="5886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NEG</a:t>
            </a:r>
            <a:endParaRPr lang="en-US" dirty="0"/>
          </a:p>
        </p:txBody>
      </p:sp>
      <p:sp>
        <p:nvSpPr>
          <p:cNvPr id="152" name="TextBox 151"/>
          <p:cNvSpPr txBox="1"/>
          <p:nvPr/>
        </p:nvSpPr>
        <p:spPr>
          <a:xfrm>
            <a:off x="4745497" y="4132706"/>
            <a:ext cx="801098" cy="10618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 smtClean="0"/>
              <a:t>Select features with highest isotopic score * 2 + intensity score</a:t>
            </a:r>
            <a:endParaRPr lang="en-US" sz="900" dirty="0"/>
          </a:p>
        </p:txBody>
      </p:sp>
      <p:sp>
        <p:nvSpPr>
          <p:cNvPr id="154" name="TextBox 153"/>
          <p:cNvSpPr txBox="1"/>
          <p:nvPr/>
        </p:nvSpPr>
        <p:spPr>
          <a:xfrm>
            <a:off x="333737" y="6308973"/>
            <a:ext cx="1906738" cy="2308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Discard voltage group</a:t>
            </a:r>
            <a:endParaRPr lang="en-US" sz="900" dirty="0"/>
          </a:p>
        </p:txBody>
      </p:sp>
      <p:sp>
        <p:nvSpPr>
          <p:cNvPr id="155" name="Flowchart: Decision 154"/>
          <p:cNvSpPr/>
          <p:nvPr/>
        </p:nvSpPr>
        <p:spPr>
          <a:xfrm>
            <a:off x="3981877" y="6172929"/>
            <a:ext cx="1150620" cy="502920"/>
          </a:xfrm>
          <a:prstGeom prst="flowChartDecisi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Voltage Group</a:t>
            </a:r>
          </a:p>
          <a:p>
            <a:pPr algn="ctr"/>
            <a:r>
              <a:rPr lang="en-US" sz="800" dirty="0" smtClean="0"/>
              <a:t>Stable?</a:t>
            </a:r>
            <a:endParaRPr lang="en-US" sz="800" dirty="0"/>
          </a:p>
        </p:txBody>
      </p:sp>
      <p:cxnSp>
        <p:nvCxnSpPr>
          <p:cNvPr id="1040" name="Straight Arrow Connector 1039"/>
          <p:cNvCxnSpPr>
            <a:stCxn id="86" idx="2"/>
            <a:endCxn id="107" idx="0"/>
          </p:cNvCxnSpPr>
          <p:nvPr/>
        </p:nvCxnSpPr>
        <p:spPr>
          <a:xfrm>
            <a:off x="3256002" y="3492934"/>
            <a:ext cx="2290" cy="984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2" name="Straight Arrow Connector 1041"/>
          <p:cNvCxnSpPr>
            <a:stCxn id="107" idx="2"/>
            <a:endCxn id="101" idx="0"/>
          </p:cNvCxnSpPr>
          <p:nvPr/>
        </p:nvCxnSpPr>
        <p:spPr>
          <a:xfrm>
            <a:off x="3258292" y="3822263"/>
            <a:ext cx="0" cy="1212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Arrow Connector 1043"/>
          <p:cNvCxnSpPr>
            <a:stCxn id="101" idx="2"/>
            <a:endCxn id="132" idx="0"/>
          </p:cNvCxnSpPr>
          <p:nvPr/>
        </p:nvCxnSpPr>
        <p:spPr>
          <a:xfrm flipH="1">
            <a:off x="3236027" y="4174342"/>
            <a:ext cx="22265" cy="1396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8" name="Elbow Connector 1047"/>
          <p:cNvCxnSpPr>
            <a:stCxn id="132" idx="2"/>
            <a:endCxn id="138" idx="0"/>
          </p:cNvCxnSpPr>
          <p:nvPr/>
        </p:nvCxnSpPr>
        <p:spPr>
          <a:xfrm rot="16200000" flipH="1">
            <a:off x="3178608" y="5017763"/>
            <a:ext cx="119240" cy="440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0" name="Elbow Connector 1049"/>
          <p:cNvCxnSpPr>
            <a:stCxn id="138" idx="2"/>
            <a:endCxn id="140" idx="0"/>
          </p:cNvCxnSpPr>
          <p:nvPr/>
        </p:nvCxnSpPr>
        <p:spPr>
          <a:xfrm rot="5400000">
            <a:off x="3175846" y="5375001"/>
            <a:ext cx="129168" cy="12700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Arrow Connector 1051"/>
          <p:cNvCxnSpPr>
            <a:stCxn id="140" idx="2"/>
            <a:endCxn id="139" idx="0"/>
          </p:cNvCxnSpPr>
          <p:nvPr/>
        </p:nvCxnSpPr>
        <p:spPr>
          <a:xfrm>
            <a:off x="3240430" y="5670417"/>
            <a:ext cx="0" cy="122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flipH="1">
            <a:off x="2249297" y="6424389"/>
            <a:ext cx="41362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Elbow Connector 130"/>
          <p:cNvCxnSpPr>
            <a:stCxn id="154" idx="0"/>
            <a:endCxn id="183" idx="1"/>
          </p:cNvCxnSpPr>
          <p:nvPr/>
        </p:nvCxnSpPr>
        <p:spPr>
          <a:xfrm rot="5400000" flipH="1" flipV="1">
            <a:off x="235014" y="3846483"/>
            <a:ext cx="3514582" cy="1410399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811248" y="6419616"/>
            <a:ext cx="17062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3" name="Flowchart: Decision 182"/>
          <p:cNvSpPr/>
          <p:nvPr/>
        </p:nvSpPr>
        <p:spPr>
          <a:xfrm>
            <a:off x="2697505" y="2586502"/>
            <a:ext cx="1045210" cy="415778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Done?</a:t>
            </a:r>
            <a:endParaRPr lang="en-US" sz="800" dirty="0"/>
          </a:p>
        </p:txBody>
      </p:sp>
      <p:cxnSp>
        <p:nvCxnSpPr>
          <p:cNvPr id="216" name="Straight Arrow Connector 215"/>
          <p:cNvCxnSpPr/>
          <p:nvPr/>
        </p:nvCxnSpPr>
        <p:spPr>
          <a:xfrm>
            <a:off x="3220110" y="6032308"/>
            <a:ext cx="0" cy="122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3" name="Flowchart: Decision 222"/>
          <p:cNvSpPr/>
          <p:nvPr/>
        </p:nvSpPr>
        <p:spPr>
          <a:xfrm>
            <a:off x="4557188" y="5607752"/>
            <a:ext cx="1177717" cy="601981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Only one feature left?</a:t>
            </a:r>
            <a:endParaRPr lang="en-US" sz="800" dirty="0"/>
          </a:p>
        </p:txBody>
      </p:sp>
      <p:cxnSp>
        <p:nvCxnSpPr>
          <p:cNvPr id="190" name="Straight Arrow Connector 189"/>
          <p:cNvCxnSpPr>
            <a:stCxn id="155" idx="0"/>
            <a:endCxn id="223" idx="1"/>
          </p:cNvCxnSpPr>
          <p:nvPr/>
        </p:nvCxnSpPr>
        <p:spPr>
          <a:xfrm flipV="1">
            <a:off x="4557187" y="5908743"/>
            <a:ext cx="1" cy="2641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Elbow Connector 193"/>
          <p:cNvCxnSpPr>
            <a:stCxn id="155" idx="2"/>
            <a:endCxn id="154" idx="2"/>
          </p:cNvCxnSpPr>
          <p:nvPr/>
        </p:nvCxnSpPr>
        <p:spPr>
          <a:xfrm rot="5400000" flipH="1">
            <a:off x="2854125" y="4972787"/>
            <a:ext cx="136044" cy="3270081"/>
          </a:xfrm>
          <a:prstGeom prst="bentConnector3">
            <a:avLst>
              <a:gd name="adj1" fmla="val -6721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Elbow Connector 199"/>
          <p:cNvCxnSpPr>
            <a:stCxn id="223" idx="0"/>
            <a:endCxn id="152" idx="2"/>
          </p:cNvCxnSpPr>
          <p:nvPr/>
        </p:nvCxnSpPr>
        <p:spPr>
          <a:xfrm rot="16200000" flipV="1">
            <a:off x="4939439" y="5401143"/>
            <a:ext cx="413217" cy="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6" name="Picture 20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118" y="2260176"/>
            <a:ext cx="324590" cy="270865"/>
          </a:xfrm>
          <a:prstGeom prst="rect">
            <a:avLst/>
          </a:prstGeom>
        </p:spPr>
      </p:pic>
      <p:sp>
        <p:nvSpPr>
          <p:cNvPr id="243" name="Can 242"/>
          <p:cNvSpPr/>
          <p:nvPr/>
        </p:nvSpPr>
        <p:spPr>
          <a:xfrm>
            <a:off x="4715496" y="2148951"/>
            <a:ext cx="664944" cy="493314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Voltage Group</a:t>
            </a:r>
            <a:endParaRPr lang="en-US" sz="1100" dirty="0"/>
          </a:p>
        </p:txBody>
      </p:sp>
      <p:sp>
        <p:nvSpPr>
          <p:cNvPr id="241" name="Can 240"/>
          <p:cNvSpPr/>
          <p:nvPr/>
        </p:nvSpPr>
        <p:spPr>
          <a:xfrm>
            <a:off x="4844458" y="2261016"/>
            <a:ext cx="664944" cy="493314"/>
          </a:xfrm>
          <a:prstGeom prst="ca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smtClean="0"/>
              <a:t>Voltage Group</a:t>
            </a:r>
            <a:endParaRPr lang="en-US" sz="1100" dirty="0"/>
          </a:p>
        </p:txBody>
      </p:sp>
      <p:pic>
        <p:nvPicPr>
          <p:cNvPr id="207" name="Picture 20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385" y="2138137"/>
            <a:ext cx="185166" cy="154518"/>
          </a:xfrm>
          <a:prstGeom prst="rect">
            <a:avLst/>
          </a:prstGeom>
        </p:spPr>
      </p:pic>
      <p:pic>
        <p:nvPicPr>
          <p:cNvPr id="245" name="Picture 2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994" y="2227664"/>
            <a:ext cx="185166" cy="154518"/>
          </a:xfrm>
          <a:prstGeom prst="rect">
            <a:avLst/>
          </a:prstGeom>
        </p:spPr>
      </p:pic>
      <p:sp>
        <p:nvSpPr>
          <p:cNvPr id="252" name="Flowchart: Decision 251"/>
          <p:cNvSpPr/>
          <p:nvPr/>
        </p:nvSpPr>
        <p:spPr>
          <a:xfrm>
            <a:off x="6024553" y="1592071"/>
            <a:ext cx="1177717" cy="601981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Any voltage groups left?</a:t>
            </a:r>
            <a:endParaRPr lang="en-US" sz="800" dirty="0"/>
          </a:p>
        </p:txBody>
      </p:sp>
      <p:sp>
        <p:nvSpPr>
          <p:cNvPr id="264" name="TextBox 263"/>
          <p:cNvSpPr txBox="1"/>
          <p:nvPr/>
        </p:nvSpPr>
        <p:spPr>
          <a:xfrm>
            <a:off x="4602926" y="2748364"/>
            <a:ext cx="1086243" cy="5078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claim target </a:t>
            </a:r>
            <a:r>
              <a:rPr lang="en-US" sz="900" dirty="0" smtClean="0"/>
              <a:t>found in voltage group</a:t>
            </a:r>
            <a:endParaRPr lang="en-US" sz="900" dirty="0"/>
          </a:p>
          <a:p>
            <a:pPr algn="ctr"/>
            <a:endParaRPr lang="en-US" sz="900" dirty="0"/>
          </a:p>
        </p:txBody>
      </p:sp>
      <p:cxnSp>
        <p:nvCxnSpPr>
          <p:cNvPr id="228" name="Elbow Connector 227"/>
          <p:cNvCxnSpPr>
            <a:stCxn id="152" idx="0"/>
            <a:endCxn id="264" idx="2"/>
          </p:cNvCxnSpPr>
          <p:nvPr/>
        </p:nvCxnSpPr>
        <p:spPr>
          <a:xfrm rot="5400000" flipH="1" flipV="1">
            <a:off x="4707792" y="3694450"/>
            <a:ext cx="876511" cy="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Elbow Connector 235"/>
          <p:cNvCxnSpPr>
            <a:stCxn id="264" idx="1"/>
            <a:endCxn id="183" idx="3"/>
          </p:cNvCxnSpPr>
          <p:nvPr/>
        </p:nvCxnSpPr>
        <p:spPr>
          <a:xfrm rot="10800000">
            <a:off x="3742716" y="2794392"/>
            <a:ext cx="860211" cy="207889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1" name="Rounded Rectangle 310"/>
          <p:cNvSpPr/>
          <p:nvPr/>
        </p:nvSpPr>
        <p:spPr>
          <a:xfrm>
            <a:off x="7531101" y="4721810"/>
            <a:ext cx="853440" cy="5886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REJ</a:t>
            </a:r>
            <a:endParaRPr lang="en-US" dirty="0"/>
          </a:p>
        </p:txBody>
      </p:sp>
      <p:sp>
        <p:nvSpPr>
          <p:cNvPr id="312" name="Rounded Rectangle 311"/>
          <p:cNvSpPr/>
          <p:nvPr/>
        </p:nvSpPr>
        <p:spPr>
          <a:xfrm>
            <a:off x="7531101" y="3949874"/>
            <a:ext cx="853440" cy="5886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NEP</a:t>
            </a:r>
            <a:endParaRPr lang="en-US" dirty="0"/>
          </a:p>
        </p:txBody>
      </p:sp>
      <p:sp>
        <p:nvSpPr>
          <p:cNvPr id="313" name="Rounded Rectangle 312"/>
          <p:cNvSpPr/>
          <p:nvPr/>
        </p:nvSpPr>
        <p:spPr>
          <a:xfrm>
            <a:off x="7531101" y="5621126"/>
            <a:ext cx="853440" cy="5886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</a:t>
            </a:r>
            <a:endParaRPr lang="en-US" dirty="0"/>
          </a:p>
        </p:txBody>
      </p:sp>
      <p:sp>
        <p:nvSpPr>
          <p:cNvPr id="314" name="TextBox 313"/>
          <p:cNvSpPr txBox="1"/>
          <p:nvPr/>
        </p:nvSpPr>
        <p:spPr>
          <a:xfrm>
            <a:off x="6041889" y="5745280"/>
            <a:ext cx="116038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C</a:t>
            </a:r>
            <a:r>
              <a:rPr lang="en-US" sz="900" dirty="0" smtClean="0"/>
              <a:t>ross </a:t>
            </a:r>
            <a:r>
              <a:rPr lang="en-US" sz="900" dirty="0"/>
              <a:t>section and mobility calculation </a:t>
            </a:r>
          </a:p>
        </p:txBody>
      </p:sp>
      <p:sp>
        <p:nvSpPr>
          <p:cNvPr id="317" name="Flowchart: Decision 316"/>
          <p:cNvSpPr/>
          <p:nvPr/>
        </p:nvSpPr>
        <p:spPr>
          <a:xfrm>
            <a:off x="5911415" y="3943510"/>
            <a:ext cx="1403987" cy="601981"/>
          </a:xfrm>
          <a:prstGeom prst="flowChartDecisi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More than 3 points left?</a:t>
            </a:r>
            <a:endParaRPr lang="en-US" sz="800" dirty="0"/>
          </a:p>
        </p:txBody>
      </p:sp>
      <p:sp>
        <p:nvSpPr>
          <p:cNvPr id="318" name="TextBox 317"/>
          <p:cNvSpPr txBox="1"/>
          <p:nvPr/>
        </p:nvSpPr>
        <p:spPr>
          <a:xfrm>
            <a:off x="6099443" y="2401836"/>
            <a:ext cx="102793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 smtClean="0"/>
              <a:t>Linear least Square fit</a:t>
            </a:r>
            <a:endParaRPr lang="en-US" sz="900" dirty="0"/>
          </a:p>
        </p:txBody>
      </p:sp>
      <p:sp>
        <p:nvSpPr>
          <p:cNvPr id="321" name="TextBox 320"/>
          <p:cNvSpPr txBox="1"/>
          <p:nvPr/>
        </p:nvSpPr>
        <p:spPr>
          <a:xfrm>
            <a:off x="6099443" y="2982156"/>
            <a:ext cx="1027934" cy="2308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i="1" dirty="0" smtClean="0"/>
              <a:t>Remove outliers</a:t>
            </a:r>
            <a:endParaRPr lang="en-US" sz="900" dirty="0"/>
          </a:p>
        </p:txBody>
      </p:sp>
      <p:pic>
        <p:nvPicPr>
          <p:cNvPr id="322" name="Picture 3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530" y="2912054"/>
            <a:ext cx="168710" cy="169463"/>
          </a:xfrm>
          <a:prstGeom prst="rect">
            <a:avLst/>
          </a:prstGeom>
        </p:spPr>
      </p:pic>
      <p:sp>
        <p:nvSpPr>
          <p:cNvPr id="323" name="TextBox 322"/>
          <p:cNvSpPr txBox="1"/>
          <p:nvPr/>
        </p:nvSpPr>
        <p:spPr>
          <a:xfrm>
            <a:off x="6099442" y="3406765"/>
            <a:ext cx="102793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900" dirty="0" smtClean="0"/>
              <a:t>Linear least Square fit</a:t>
            </a:r>
            <a:endParaRPr lang="en-US" sz="900" dirty="0"/>
          </a:p>
        </p:txBody>
      </p:sp>
      <p:sp>
        <p:nvSpPr>
          <p:cNvPr id="324" name="Flowchart: Decision 323"/>
          <p:cNvSpPr/>
          <p:nvPr/>
        </p:nvSpPr>
        <p:spPr>
          <a:xfrm>
            <a:off x="5911414" y="4732433"/>
            <a:ext cx="1403987" cy="601981"/>
          </a:xfrm>
          <a:prstGeom prst="flowChartDecision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R^2 is above threshold?</a:t>
            </a:r>
            <a:endParaRPr lang="en-US" sz="800" dirty="0"/>
          </a:p>
        </p:txBody>
      </p:sp>
      <p:cxnSp>
        <p:nvCxnSpPr>
          <p:cNvPr id="290" name="Elbow Connector 289"/>
          <p:cNvCxnSpPr/>
          <p:nvPr/>
        </p:nvCxnSpPr>
        <p:spPr>
          <a:xfrm flipV="1">
            <a:off x="4358640" y="1893062"/>
            <a:ext cx="1665913" cy="774165"/>
          </a:xfrm>
          <a:prstGeom prst="bentConnector3">
            <a:avLst>
              <a:gd name="adj1" fmla="val 517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Connector 293"/>
          <p:cNvCxnSpPr/>
          <p:nvPr/>
        </p:nvCxnSpPr>
        <p:spPr>
          <a:xfrm flipH="1">
            <a:off x="3467100" y="2667227"/>
            <a:ext cx="8915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>
            <a:stCxn id="252" idx="2"/>
            <a:endCxn id="318" idx="0"/>
          </p:cNvCxnSpPr>
          <p:nvPr/>
        </p:nvCxnSpPr>
        <p:spPr>
          <a:xfrm flipH="1">
            <a:off x="6613411" y="2194052"/>
            <a:ext cx="1" cy="2077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Arrow Connector 297"/>
          <p:cNvCxnSpPr>
            <a:stCxn id="318" idx="2"/>
            <a:endCxn id="321" idx="0"/>
          </p:cNvCxnSpPr>
          <p:nvPr/>
        </p:nvCxnSpPr>
        <p:spPr>
          <a:xfrm flipH="1">
            <a:off x="6613410" y="2771168"/>
            <a:ext cx="1" cy="2109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/>
          <p:cNvCxnSpPr>
            <a:stCxn id="321" idx="2"/>
            <a:endCxn id="323" idx="0"/>
          </p:cNvCxnSpPr>
          <p:nvPr/>
        </p:nvCxnSpPr>
        <p:spPr>
          <a:xfrm>
            <a:off x="6613410" y="3212988"/>
            <a:ext cx="0" cy="193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/>
          <p:nvPr/>
        </p:nvCxnSpPr>
        <p:spPr>
          <a:xfrm flipH="1">
            <a:off x="6613410" y="3776097"/>
            <a:ext cx="7446" cy="193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Arrow Connector 347"/>
          <p:cNvCxnSpPr/>
          <p:nvPr/>
        </p:nvCxnSpPr>
        <p:spPr>
          <a:xfrm flipH="1">
            <a:off x="6597072" y="4540290"/>
            <a:ext cx="7446" cy="193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Arrow Connector 306"/>
          <p:cNvCxnSpPr>
            <a:stCxn id="324" idx="2"/>
            <a:endCxn id="314" idx="0"/>
          </p:cNvCxnSpPr>
          <p:nvPr/>
        </p:nvCxnSpPr>
        <p:spPr>
          <a:xfrm>
            <a:off x="6613408" y="5334414"/>
            <a:ext cx="8672" cy="4108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>
            <a:stCxn id="314" idx="3"/>
            <a:endCxn id="313" idx="1"/>
          </p:cNvCxnSpPr>
          <p:nvPr/>
        </p:nvCxnSpPr>
        <p:spPr>
          <a:xfrm flipV="1">
            <a:off x="7202270" y="5915430"/>
            <a:ext cx="328831" cy="145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Arrow Connector 324"/>
          <p:cNvCxnSpPr>
            <a:stCxn id="324" idx="3"/>
            <a:endCxn id="311" idx="1"/>
          </p:cNvCxnSpPr>
          <p:nvPr/>
        </p:nvCxnSpPr>
        <p:spPr>
          <a:xfrm flipV="1">
            <a:off x="7315401" y="5016114"/>
            <a:ext cx="215700" cy="173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Arrow Connector 328"/>
          <p:cNvCxnSpPr>
            <a:stCxn id="317" idx="3"/>
            <a:endCxn id="312" idx="1"/>
          </p:cNvCxnSpPr>
          <p:nvPr/>
        </p:nvCxnSpPr>
        <p:spPr>
          <a:xfrm flipV="1">
            <a:off x="7315402" y="4244178"/>
            <a:ext cx="215699" cy="3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2" name="Straight Arrow Connector 331"/>
          <p:cNvCxnSpPr>
            <a:stCxn id="252" idx="3"/>
            <a:endCxn id="1033" idx="1"/>
          </p:cNvCxnSpPr>
          <p:nvPr/>
        </p:nvCxnSpPr>
        <p:spPr>
          <a:xfrm flipV="1">
            <a:off x="7202270" y="1893061"/>
            <a:ext cx="328831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9" name="Picture 36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731" y="6209733"/>
            <a:ext cx="168710" cy="169463"/>
          </a:xfrm>
          <a:prstGeom prst="rect">
            <a:avLst/>
          </a:prstGeom>
        </p:spPr>
      </p:pic>
      <p:pic>
        <p:nvPicPr>
          <p:cNvPr id="370" name="Picture 36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311" y="4790882"/>
            <a:ext cx="168710" cy="169463"/>
          </a:xfrm>
          <a:prstGeom prst="rect">
            <a:avLst/>
          </a:prstGeom>
        </p:spPr>
      </p:pic>
      <p:pic>
        <p:nvPicPr>
          <p:cNvPr id="371" name="Picture 37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885" y="4004879"/>
            <a:ext cx="168710" cy="169463"/>
          </a:xfrm>
          <a:prstGeom prst="rect">
            <a:avLst/>
          </a:prstGeom>
        </p:spPr>
      </p:pic>
      <p:sp>
        <p:nvSpPr>
          <p:cNvPr id="335" name="TextBox 334"/>
          <p:cNvSpPr txBox="1"/>
          <p:nvPr/>
        </p:nvSpPr>
        <p:spPr>
          <a:xfrm>
            <a:off x="3630750" y="2433776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sp>
        <p:nvSpPr>
          <p:cNvPr id="374" name="TextBox 373"/>
          <p:cNvSpPr txBox="1"/>
          <p:nvPr/>
        </p:nvSpPr>
        <p:spPr>
          <a:xfrm>
            <a:off x="4211661" y="5929946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sp>
        <p:nvSpPr>
          <p:cNvPr id="375" name="TextBox 374"/>
          <p:cNvSpPr txBox="1"/>
          <p:nvPr/>
        </p:nvSpPr>
        <p:spPr>
          <a:xfrm>
            <a:off x="3299426" y="2919246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76" name="TextBox 375"/>
          <p:cNvSpPr txBox="1"/>
          <p:nvPr/>
        </p:nvSpPr>
        <p:spPr>
          <a:xfrm>
            <a:off x="7202270" y="3956095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77" name="TextBox 376"/>
          <p:cNvSpPr txBox="1"/>
          <p:nvPr/>
        </p:nvSpPr>
        <p:spPr>
          <a:xfrm>
            <a:off x="2348029" y="6256085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78" name="TextBox 377"/>
          <p:cNvSpPr txBox="1"/>
          <p:nvPr/>
        </p:nvSpPr>
        <p:spPr>
          <a:xfrm>
            <a:off x="4745497" y="5357125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79" name="TextBox 378"/>
          <p:cNvSpPr txBox="1"/>
          <p:nvPr/>
        </p:nvSpPr>
        <p:spPr>
          <a:xfrm>
            <a:off x="4577823" y="6599570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80" name="TextBox 379"/>
          <p:cNvSpPr txBox="1"/>
          <p:nvPr/>
        </p:nvSpPr>
        <p:spPr>
          <a:xfrm>
            <a:off x="3667495" y="6214897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sp>
        <p:nvSpPr>
          <p:cNvPr id="381" name="TextBox 380"/>
          <p:cNvSpPr txBox="1"/>
          <p:nvPr/>
        </p:nvSpPr>
        <p:spPr>
          <a:xfrm>
            <a:off x="5476364" y="5591133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cxnSp>
        <p:nvCxnSpPr>
          <p:cNvPr id="337" name="Elbow Connector 336"/>
          <p:cNvCxnSpPr>
            <a:stCxn id="223" idx="3"/>
            <a:endCxn id="264" idx="3"/>
          </p:cNvCxnSpPr>
          <p:nvPr/>
        </p:nvCxnSpPr>
        <p:spPr>
          <a:xfrm flipH="1" flipV="1">
            <a:off x="5689169" y="3002280"/>
            <a:ext cx="45736" cy="2906463"/>
          </a:xfrm>
          <a:prstGeom prst="bentConnector3">
            <a:avLst>
              <a:gd name="adj1" fmla="val -19740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6" name="TextBox 395"/>
          <p:cNvSpPr txBox="1"/>
          <p:nvPr/>
        </p:nvSpPr>
        <p:spPr>
          <a:xfrm>
            <a:off x="7186850" y="4752502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97" name="TextBox 396"/>
          <p:cNvSpPr txBox="1"/>
          <p:nvPr/>
        </p:nvSpPr>
        <p:spPr>
          <a:xfrm>
            <a:off x="7186850" y="1654476"/>
            <a:ext cx="335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No</a:t>
            </a:r>
            <a:endParaRPr lang="en-US" sz="1000" dirty="0"/>
          </a:p>
        </p:txBody>
      </p:sp>
      <p:sp>
        <p:nvSpPr>
          <p:cNvPr id="398" name="TextBox 397"/>
          <p:cNvSpPr txBox="1"/>
          <p:nvPr/>
        </p:nvSpPr>
        <p:spPr>
          <a:xfrm>
            <a:off x="6655173" y="2139521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sp>
        <p:nvSpPr>
          <p:cNvPr id="399" name="TextBox 398"/>
          <p:cNvSpPr txBox="1"/>
          <p:nvPr/>
        </p:nvSpPr>
        <p:spPr>
          <a:xfrm>
            <a:off x="6182998" y="4508325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  <p:sp>
        <p:nvSpPr>
          <p:cNvPr id="400" name="TextBox 399"/>
          <p:cNvSpPr txBox="1"/>
          <p:nvPr/>
        </p:nvSpPr>
        <p:spPr>
          <a:xfrm>
            <a:off x="6236076" y="5358949"/>
            <a:ext cx="360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Yes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8320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grouping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00200"/>
            <a:ext cx="5860150" cy="615553"/>
          </a:xfrm>
        </p:spPr>
        <p:txBody>
          <a:bodyPr/>
          <a:lstStyle/>
          <a:p>
            <a:r>
              <a:rPr lang="en-US" dirty="0"/>
              <a:t>Estimate if the incoming voltage belongs to the current voltage group, using a custom </a:t>
            </a:r>
            <a:r>
              <a:rPr lang="en-US" dirty="0" smtClean="0"/>
              <a:t>classifier based on variances and voltage differences.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A3075-B438-A046-B8ED-DAC2C54F11BB}" type="datetime4">
              <a:rPr lang="en-US" smtClean="0"/>
              <a:pPr/>
              <a:t>February 13,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651364" y="5672770"/>
            <a:ext cx="3657600" cy="365125"/>
          </a:xfrm>
        </p:spPr>
        <p:txBody>
          <a:bodyPr/>
          <a:lstStyle/>
          <a:p>
            <a:r>
              <a:rPr lang="en-US" dirty="0" smtClean="0"/>
              <a:t>Acceptable Voltage grouping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3722D57-58D6-9447-A6D5-A97F6C35A8F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46" y="2868319"/>
            <a:ext cx="3486637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4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NL_Presentation_Template_01-21-2012">
  <a:themeElements>
    <a:clrScheme name="PNNL Brand Theme 2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NNL Platinum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NNL Silver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PNNL White Theme">
  <a:themeElements>
    <a:clrScheme name="PNNL v1">
      <a:dk1>
        <a:srgbClr val="707276"/>
      </a:dk1>
      <a:lt1>
        <a:srgbClr val="FFFFFF"/>
      </a:lt1>
      <a:dk2>
        <a:srgbClr val="D57500"/>
      </a:dk2>
      <a:lt2>
        <a:srgbClr val="B2B3B5"/>
      </a:lt2>
      <a:accent1>
        <a:srgbClr val="A83C0F"/>
      </a:accent1>
      <a:accent2>
        <a:srgbClr val="242424"/>
      </a:accent2>
      <a:accent3>
        <a:srgbClr val="F1AB00"/>
      </a:accent3>
      <a:accent4>
        <a:srgbClr val="007229"/>
      </a:accent4>
      <a:accent5>
        <a:srgbClr val="C10435"/>
      </a:accent5>
      <a:accent6>
        <a:srgbClr val="007FAC"/>
      </a:accent6>
      <a:hlink>
        <a:srgbClr val="003698"/>
      </a:hlink>
      <a:folHlink>
        <a:srgbClr val="8A075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05d83ceaa0bbd2e3bc716e6e66bd857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3d69fe45253d5ff147bb69036b756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9F2011-32CF-4C7C-8065-4905615DDB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9877FF-A48D-4A25-8738-442FD07AD4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92EF5D1-8BDA-4F5A-B542-E68EB322F5BE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PNNL_Presentation_Template_01-21-2012.potx</Template>
  <TotalTime>12356</TotalTime>
  <Words>1586</Words>
  <Application>Microsoft Office PowerPoint</Application>
  <PresentationFormat>On-screen Show (4:3)</PresentationFormat>
  <Paragraphs>342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PNNL_Presentation_Template_01-21-2012</vt:lpstr>
      <vt:lpstr>PNNL Platinum Theme</vt:lpstr>
      <vt:lpstr>PNNL Silver Theme</vt:lpstr>
      <vt:lpstr>PNNL White Theme</vt:lpstr>
      <vt:lpstr>ImsMetabolitesFinder</vt:lpstr>
      <vt:lpstr>My Goals</vt:lpstr>
      <vt:lpstr>Topics</vt:lpstr>
      <vt:lpstr>ImsMetabolitesFinder Summary</vt:lpstr>
      <vt:lpstr>ImsMetabolitesFinder Features</vt:lpstr>
      <vt:lpstr>ImsMetabolitesFinder User Guide</vt:lpstr>
      <vt:lpstr>ImsMetabolitesFinder User Guide</vt:lpstr>
      <vt:lpstr>Algorithm summary</vt:lpstr>
      <vt:lpstr>Voltage grouping</vt:lpstr>
      <vt:lpstr>Isotopic feature</vt:lpstr>
      <vt:lpstr>ImsMetabolitesFinder: How to read result</vt:lpstr>
      <vt:lpstr>ImsMetabolitesFinder: How to read result</vt:lpstr>
      <vt:lpstr>Verify the features</vt:lpstr>
      <vt:lpstr>ImsMetabolitesFinder Limitations</vt:lpstr>
      <vt:lpstr>ImsMetabolitesFinder Limitations</vt:lpstr>
      <vt:lpstr>ImsInformed</vt:lpstr>
      <vt:lpstr>ImsMetabolitesFinder Batch Procssor</vt:lpstr>
      <vt:lpstr>ImsMetabolitesFinder Batch Processor</vt:lpstr>
      <vt:lpstr>ImsMetabolitesFinder Batch Processor</vt:lpstr>
      <vt:lpstr>Batch processor Features</vt:lpstr>
      <vt:lpstr>Example search Spec file</vt:lpstr>
      <vt:lpstr>The results we got so far</vt:lpstr>
      <vt:lpstr>On the TO-DO list.</vt:lpstr>
      <vt:lpstr>Thanks to..</vt:lpstr>
    </vt:vector>
  </TitlesOfParts>
  <Company>Pacific Northwest National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Christopher DeGraaf</dc:creator>
  <cp:lastModifiedBy>test</cp:lastModifiedBy>
  <cp:revision>112</cp:revision>
  <cp:lastPrinted>2015-02-16T17:37:25Z</cp:lastPrinted>
  <dcterms:created xsi:type="dcterms:W3CDTF">2011-07-01T00:09:34Z</dcterms:created>
  <dcterms:modified xsi:type="dcterms:W3CDTF">2015-02-16T20:24:23Z</dcterms:modified>
</cp:coreProperties>
</file>

<file path=docProps/thumbnail.jpeg>
</file>